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52"/>
    <p:restoredTop sz="94610"/>
  </p:normalViewPr>
  <p:slideViewPr>
    <p:cSldViewPr snapToGrid="0" snapToObjects="1">
      <p:cViewPr varScale="1">
        <p:scale>
          <a:sx n="149" d="100"/>
          <a:sy n="149" d="100"/>
        </p:scale>
        <p:origin x="192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1991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NILvanaSports@gmail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A17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 rot="1200000">
            <a:off x="-914400" y="-914400"/>
            <a:ext cx="36576" cy="8686800"/>
          </a:xfrm>
          <a:prstGeom prst="rect">
            <a:avLst/>
          </a:prstGeom>
          <a:solidFill>
            <a:srgbClr val="C9A647">
              <a:alpha val="15000"/>
            </a:srgbClr>
          </a:solidFill>
          <a:ln/>
        </p:spPr>
      </p:sp>
      <p:sp>
        <p:nvSpPr>
          <p:cNvPr id="3" name="Shape 1"/>
          <p:cNvSpPr/>
          <p:nvPr/>
        </p:nvSpPr>
        <p:spPr>
          <a:xfrm rot="1200000">
            <a:off x="1463040" y="-914400"/>
            <a:ext cx="36576" cy="8686800"/>
          </a:xfrm>
          <a:prstGeom prst="rect">
            <a:avLst/>
          </a:prstGeom>
          <a:solidFill>
            <a:srgbClr val="C9A647">
              <a:alpha val="15000"/>
            </a:srgbClr>
          </a:solidFill>
          <a:ln/>
        </p:spPr>
      </p:sp>
      <p:sp>
        <p:nvSpPr>
          <p:cNvPr id="4" name="Shape 2"/>
          <p:cNvSpPr/>
          <p:nvPr/>
        </p:nvSpPr>
        <p:spPr>
          <a:xfrm rot="1200000">
            <a:off x="3840480" y="-914400"/>
            <a:ext cx="36576" cy="8686800"/>
          </a:xfrm>
          <a:prstGeom prst="rect">
            <a:avLst/>
          </a:prstGeom>
          <a:solidFill>
            <a:srgbClr val="C9A647">
              <a:alpha val="15000"/>
            </a:srgbClr>
          </a:solidFill>
          <a:ln/>
        </p:spPr>
      </p:sp>
      <p:sp>
        <p:nvSpPr>
          <p:cNvPr id="5" name="Shape 3"/>
          <p:cNvSpPr/>
          <p:nvPr/>
        </p:nvSpPr>
        <p:spPr>
          <a:xfrm rot="1200000">
            <a:off x="6217920" y="-914400"/>
            <a:ext cx="36576" cy="8686800"/>
          </a:xfrm>
          <a:prstGeom prst="rect">
            <a:avLst/>
          </a:prstGeom>
          <a:solidFill>
            <a:srgbClr val="C9A647">
              <a:alpha val="15000"/>
            </a:srgbClr>
          </a:solidFill>
          <a:ln/>
        </p:spPr>
      </p:sp>
      <p:sp>
        <p:nvSpPr>
          <p:cNvPr id="6" name="Shape 4"/>
          <p:cNvSpPr/>
          <p:nvPr/>
        </p:nvSpPr>
        <p:spPr>
          <a:xfrm rot="1200000">
            <a:off x="8595360" y="-914400"/>
            <a:ext cx="36576" cy="8686800"/>
          </a:xfrm>
          <a:prstGeom prst="rect">
            <a:avLst/>
          </a:prstGeom>
          <a:solidFill>
            <a:srgbClr val="C9A647">
              <a:alpha val="15000"/>
            </a:srgbClr>
          </a:solidFill>
          <a:ln/>
        </p:spPr>
      </p:sp>
      <p:sp>
        <p:nvSpPr>
          <p:cNvPr id="7" name="Shape 5"/>
          <p:cNvSpPr/>
          <p:nvPr/>
        </p:nvSpPr>
        <p:spPr>
          <a:xfrm rot="1200000">
            <a:off x="10972800" y="-914400"/>
            <a:ext cx="36576" cy="8686800"/>
          </a:xfrm>
          <a:prstGeom prst="rect">
            <a:avLst/>
          </a:prstGeom>
          <a:solidFill>
            <a:srgbClr val="C9A647">
              <a:alpha val="15000"/>
            </a:srgbClr>
          </a:solidFill>
          <a:ln/>
        </p:spPr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502920"/>
            <a:ext cx="457200" cy="45720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234440" y="502920"/>
            <a:ext cx="7315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kern="0" spc="600" dirty="0">
                <a:solidFill>
                  <a:srgbClr val="C9A6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TSSAA STUDENT-ATHLETE BRIEFING</a:t>
            </a:r>
            <a:endParaRPr lang="en-US" sz="1300" dirty="0"/>
          </a:p>
        </p:txBody>
      </p:sp>
      <p:sp>
        <p:nvSpPr>
          <p:cNvPr id="10" name="Shape 7"/>
          <p:cNvSpPr/>
          <p:nvPr/>
        </p:nvSpPr>
        <p:spPr>
          <a:xfrm>
            <a:off x="640080" y="2103120"/>
            <a:ext cx="548640" cy="45720"/>
          </a:xfrm>
          <a:prstGeom prst="rect">
            <a:avLst/>
          </a:prstGeom>
          <a:solidFill>
            <a:srgbClr val="C9A647"/>
          </a:solidFill>
          <a:ln/>
        </p:spPr>
      </p:sp>
      <p:sp>
        <p:nvSpPr>
          <p:cNvPr id="11" name="Text 8"/>
          <p:cNvSpPr/>
          <p:nvPr/>
        </p:nvSpPr>
        <p:spPr>
          <a:xfrm>
            <a:off x="1325880" y="1965960"/>
            <a:ext cx="7315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kern="0" spc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 TENNESSEE HIGH SCHOOL ATHLETES</a:t>
            </a:r>
            <a:endParaRPr lang="en-US" sz="1200" dirty="0"/>
          </a:p>
        </p:txBody>
      </p:sp>
      <p:sp>
        <p:nvSpPr>
          <p:cNvPr id="12" name="Text 9"/>
          <p:cNvSpPr/>
          <p:nvPr/>
        </p:nvSpPr>
        <p:spPr>
          <a:xfrm>
            <a:off x="640080" y="2377440"/>
            <a:ext cx="10972800" cy="3108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0000"/>
              </a:lnSpc>
              <a:buNone/>
            </a:pPr>
            <a:r>
              <a:rPr lang="en-US" sz="6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Your name.</a:t>
            </a:r>
            <a:endParaRPr lang="en-US" sz="64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6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Your image.</a:t>
            </a:r>
            <a:endParaRPr lang="en-US" sz="64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6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Your rules.</a:t>
            </a:r>
            <a:endParaRPr lang="en-US" sz="6400" dirty="0"/>
          </a:p>
        </p:txBody>
      </p:sp>
      <p:sp>
        <p:nvSpPr>
          <p:cNvPr id="13" name="Text 10"/>
          <p:cNvSpPr/>
          <p:nvPr/>
        </p:nvSpPr>
        <p:spPr>
          <a:xfrm>
            <a:off x="640080" y="5486400"/>
            <a:ext cx="10058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700" i="1" dirty="0">
                <a:solidFill>
                  <a:srgbClr val="C9D4E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What you need to know before you post a sponsored Instagram, sign a deal, or hand over your Venmo.</a:t>
            </a:r>
            <a:endParaRPr lang="en-US" sz="1700" dirty="0"/>
          </a:p>
        </p:txBody>
      </p:sp>
      <p:sp>
        <p:nvSpPr>
          <p:cNvPr id="14" name="Shape 11"/>
          <p:cNvSpPr/>
          <p:nvPr/>
        </p:nvSpPr>
        <p:spPr>
          <a:xfrm>
            <a:off x="640080" y="6263640"/>
            <a:ext cx="10881360" cy="27432"/>
          </a:xfrm>
          <a:prstGeom prst="rect">
            <a:avLst/>
          </a:prstGeom>
          <a:solidFill>
            <a:srgbClr val="C9A647">
              <a:alpha val="50000"/>
            </a:srgbClr>
          </a:solidFill>
          <a:ln/>
        </p:spPr>
      </p:sp>
      <p:sp>
        <p:nvSpPr>
          <p:cNvPr id="15" name="Text 12"/>
          <p:cNvSpPr/>
          <p:nvPr/>
        </p:nvSpPr>
        <p:spPr>
          <a:xfrm>
            <a:off x="640080" y="6355080"/>
            <a:ext cx="5486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kern="0" spc="200" dirty="0">
                <a:solidFill>
                  <a:srgbClr val="C9A6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TSSAA Amateur Rule  ·  Adopted Dec 2022</a:t>
            </a:r>
            <a:endParaRPr lang="en-US" sz="1100" dirty="0"/>
          </a:p>
        </p:txBody>
      </p:sp>
      <p:sp>
        <p:nvSpPr>
          <p:cNvPr id="16" name="Text 13"/>
          <p:cNvSpPr/>
          <p:nvPr/>
        </p:nvSpPr>
        <p:spPr>
          <a:xfrm>
            <a:off x="6126480" y="6355080"/>
            <a:ext cx="5394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100" dirty="0">
                <a:solidFill>
                  <a:srgbClr val="8A96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tssaa.org/name-image-likeness</a:t>
            </a:r>
            <a:endParaRPr lang="en-US" sz="11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28D83AD-FC14-2854-2458-4A975DC31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2213" y="591301"/>
            <a:ext cx="3976285" cy="49679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365760"/>
            <a:ext cx="914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C9A6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09</a:t>
            </a:r>
            <a:endParaRPr lang="en-US" sz="1400" dirty="0"/>
          </a:p>
        </p:txBody>
      </p:sp>
      <p:sp>
        <p:nvSpPr>
          <p:cNvPr id="3" name="Text 1"/>
          <p:cNvSpPr/>
          <p:nvPr/>
        </p:nvSpPr>
        <p:spPr>
          <a:xfrm>
            <a:off x="960120" y="365760"/>
            <a:ext cx="7315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4A54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GET HELP THE RIGHT WAY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640080" y="868680"/>
            <a:ext cx="109728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1329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Where to actually go for help.</a:t>
            </a:r>
            <a:endParaRPr lang="en-US" sz="4000" dirty="0"/>
          </a:p>
        </p:txBody>
      </p:sp>
      <p:sp>
        <p:nvSpPr>
          <p:cNvPr id="5" name="Text 3"/>
          <p:cNvSpPr/>
          <p:nvPr/>
        </p:nvSpPr>
        <p:spPr>
          <a:xfrm>
            <a:off x="640080" y="1920240"/>
            <a:ext cx="10972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i="1" dirty="0">
                <a:solidFill>
                  <a:srgbClr val="4A546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Your coach can't help you with NIL. Here's who can.</a:t>
            </a:r>
            <a:endParaRPr lang="en-US" sz="1500" dirty="0"/>
          </a:p>
        </p:txBody>
      </p:sp>
      <p:sp>
        <p:nvSpPr>
          <p:cNvPr id="6" name="Shape 4"/>
          <p:cNvSpPr/>
          <p:nvPr/>
        </p:nvSpPr>
        <p:spPr>
          <a:xfrm>
            <a:off x="640080" y="2560320"/>
            <a:ext cx="10881360" cy="1143000"/>
          </a:xfrm>
          <a:prstGeom prst="rect">
            <a:avLst/>
          </a:prstGeom>
          <a:solidFill>
            <a:srgbClr val="F5F1E8"/>
          </a:solidFill>
          <a:ln/>
        </p:spPr>
      </p:sp>
      <p:sp>
        <p:nvSpPr>
          <p:cNvPr id="7" name="Shape 5"/>
          <p:cNvSpPr/>
          <p:nvPr/>
        </p:nvSpPr>
        <p:spPr>
          <a:xfrm>
            <a:off x="640080" y="2560320"/>
            <a:ext cx="109728" cy="1143000"/>
          </a:xfrm>
          <a:prstGeom prst="rect">
            <a:avLst/>
          </a:prstGeom>
          <a:solidFill>
            <a:srgbClr val="C9A647"/>
          </a:solidFill>
          <a:ln/>
        </p:spPr>
      </p:sp>
      <p:sp>
        <p:nvSpPr>
          <p:cNvPr id="8" name="Text 6"/>
          <p:cNvSpPr/>
          <p:nvPr/>
        </p:nvSpPr>
        <p:spPr>
          <a:xfrm>
            <a:off x="960120" y="2670048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C9A6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 THIS FIRST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960120" y="2907792"/>
            <a:ext cx="10058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b="1" dirty="0">
                <a:solidFill>
                  <a:srgbClr val="1329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Take the free NFHS course</a:t>
            </a:r>
            <a:endParaRPr lang="en-US" sz="1900" dirty="0"/>
          </a:p>
        </p:txBody>
      </p:sp>
      <p:sp>
        <p:nvSpPr>
          <p:cNvPr id="10" name="Text 8"/>
          <p:cNvSpPr/>
          <p:nvPr/>
        </p:nvSpPr>
        <p:spPr>
          <a:xfrm>
            <a:off x="960120" y="3273552"/>
            <a:ext cx="7772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A54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15-minute online course built specifically for athletes, parents, and coaches in states like Tennessee where NIL is allowed.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8778240" y="3337560"/>
            <a:ext cx="2697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i="1" dirty="0">
                <a:solidFill>
                  <a:srgbClr val="13294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nfhslearn.com/courses/name-image-and-likeness</a:t>
            </a:r>
            <a:endParaRPr lang="en-US" sz="1000" dirty="0"/>
          </a:p>
        </p:txBody>
      </p:sp>
      <p:sp>
        <p:nvSpPr>
          <p:cNvPr id="12" name="Shape 10"/>
          <p:cNvSpPr/>
          <p:nvPr/>
        </p:nvSpPr>
        <p:spPr>
          <a:xfrm>
            <a:off x="640080" y="3840480"/>
            <a:ext cx="10881360" cy="1143000"/>
          </a:xfrm>
          <a:prstGeom prst="rect">
            <a:avLst/>
          </a:prstGeom>
          <a:solidFill>
            <a:srgbClr val="F5F1E8"/>
          </a:solidFill>
          <a:ln/>
        </p:spPr>
      </p:sp>
      <p:sp>
        <p:nvSpPr>
          <p:cNvPr id="13" name="Shape 11"/>
          <p:cNvSpPr/>
          <p:nvPr/>
        </p:nvSpPr>
        <p:spPr>
          <a:xfrm>
            <a:off x="640080" y="3840480"/>
            <a:ext cx="109728" cy="1143000"/>
          </a:xfrm>
          <a:prstGeom prst="rect">
            <a:avLst/>
          </a:prstGeom>
          <a:solidFill>
            <a:srgbClr val="C9A647"/>
          </a:solidFill>
          <a:ln/>
        </p:spPr>
      </p:sp>
      <p:sp>
        <p:nvSpPr>
          <p:cNvPr id="14" name="Text 12"/>
          <p:cNvSpPr/>
          <p:nvPr/>
        </p:nvSpPr>
        <p:spPr>
          <a:xfrm>
            <a:off x="960120" y="3950208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C9A6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TALK TO</a:t>
            </a:r>
            <a:endParaRPr lang="en-US" sz="1000" dirty="0"/>
          </a:p>
        </p:txBody>
      </p:sp>
      <p:sp>
        <p:nvSpPr>
          <p:cNvPr id="15" name="Text 13"/>
          <p:cNvSpPr/>
          <p:nvPr/>
        </p:nvSpPr>
        <p:spPr>
          <a:xfrm>
            <a:off x="960120" y="4187952"/>
            <a:ext cx="10058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b="1" dirty="0">
                <a:solidFill>
                  <a:srgbClr val="1329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 parent, guardian, and/or family attorney</a:t>
            </a:r>
            <a:endParaRPr lang="en-US" sz="1900" dirty="0"/>
          </a:p>
        </p:txBody>
      </p:sp>
      <p:sp>
        <p:nvSpPr>
          <p:cNvPr id="16" name="Text 14"/>
          <p:cNvSpPr/>
          <p:nvPr/>
        </p:nvSpPr>
        <p:spPr>
          <a:xfrm>
            <a:off x="960120" y="4553712"/>
            <a:ext cx="7772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A54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Before you sign anything or post a deal, talk to your family. They're allowed to help. Your coach isn't.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8778240" y="4617720"/>
            <a:ext cx="2697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i="1" dirty="0">
                <a:solidFill>
                  <a:srgbClr val="13294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Independent advisors only</a:t>
            </a:r>
            <a:endParaRPr lang="en-US" sz="1000" dirty="0"/>
          </a:p>
        </p:txBody>
      </p:sp>
      <p:sp>
        <p:nvSpPr>
          <p:cNvPr id="18" name="Shape 16"/>
          <p:cNvSpPr/>
          <p:nvPr/>
        </p:nvSpPr>
        <p:spPr>
          <a:xfrm>
            <a:off x="640080" y="5120640"/>
            <a:ext cx="10881360" cy="1143000"/>
          </a:xfrm>
          <a:prstGeom prst="rect">
            <a:avLst/>
          </a:prstGeom>
          <a:solidFill>
            <a:srgbClr val="F5F1E8"/>
          </a:solidFill>
          <a:ln/>
        </p:spPr>
      </p:sp>
      <p:sp>
        <p:nvSpPr>
          <p:cNvPr id="19" name="Shape 17"/>
          <p:cNvSpPr/>
          <p:nvPr/>
        </p:nvSpPr>
        <p:spPr>
          <a:xfrm>
            <a:off x="640080" y="5120640"/>
            <a:ext cx="109728" cy="1143000"/>
          </a:xfrm>
          <a:prstGeom prst="rect">
            <a:avLst/>
          </a:prstGeom>
          <a:solidFill>
            <a:srgbClr val="C9A647"/>
          </a:solidFill>
          <a:ln/>
        </p:spPr>
      </p:sp>
      <p:sp>
        <p:nvSpPr>
          <p:cNvPr id="20" name="Text 18"/>
          <p:cNvSpPr/>
          <p:nvPr/>
        </p:nvSpPr>
        <p:spPr>
          <a:xfrm>
            <a:off x="960120" y="5230368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C9A6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ASK ABOUT THE RULES</a:t>
            </a:r>
            <a:endParaRPr lang="en-US" sz="1000" dirty="0"/>
          </a:p>
        </p:txBody>
      </p:sp>
      <p:sp>
        <p:nvSpPr>
          <p:cNvPr id="21" name="Text 19"/>
          <p:cNvSpPr/>
          <p:nvPr/>
        </p:nvSpPr>
        <p:spPr>
          <a:xfrm>
            <a:off x="960120" y="5468112"/>
            <a:ext cx="10058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b="1" dirty="0">
                <a:solidFill>
                  <a:srgbClr val="1329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Your athletic director</a:t>
            </a:r>
            <a:endParaRPr lang="en-US" sz="1900" dirty="0"/>
          </a:p>
        </p:txBody>
      </p:sp>
      <p:sp>
        <p:nvSpPr>
          <p:cNvPr id="22" name="Text 20"/>
          <p:cNvSpPr/>
          <p:nvPr/>
        </p:nvSpPr>
        <p:spPr>
          <a:xfrm>
            <a:off x="960120" y="5833872"/>
            <a:ext cx="7772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A54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 general questions about what's permitted at school — not for negotiating deals — your AD is the right person.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8778240" y="5897880"/>
            <a:ext cx="2697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i="1" dirty="0">
                <a:solidFill>
                  <a:srgbClr val="13294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Internal — at your school</a:t>
            </a:r>
            <a:endParaRPr lang="en-US" sz="1000" dirty="0"/>
          </a:p>
        </p:txBody>
      </p:sp>
      <p:sp>
        <p:nvSpPr>
          <p:cNvPr id="24" name="Shape 22"/>
          <p:cNvSpPr/>
          <p:nvPr/>
        </p:nvSpPr>
        <p:spPr>
          <a:xfrm>
            <a:off x="640080" y="6446520"/>
            <a:ext cx="10881360" cy="36576"/>
          </a:xfrm>
          <a:prstGeom prst="rect">
            <a:avLst/>
          </a:prstGeom>
          <a:solidFill>
            <a:srgbClr val="C9A647"/>
          </a:solidFill>
          <a:ln/>
        </p:spPr>
      </p:sp>
      <p:sp>
        <p:nvSpPr>
          <p:cNvPr id="25" name="Text 23"/>
          <p:cNvSpPr/>
          <p:nvPr/>
        </p:nvSpPr>
        <p:spPr>
          <a:xfrm>
            <a:off x="640080" y="6583680"/>
            <a:ext cx="10881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kern="0" spc="200" dirty="0">
                <a:solidFill>
                  <a:srgbClr val="4A54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Source: tssaa.org/name-image-likeness</a:t>
            </a:r>
            <a:endParaRPr lang="en-US" sz="9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8EE0AFD-61A4-5213-9541-291203F2B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3858" y="296333"/>
            <a:ext cx="1314389" cy="16421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A35F4B-8529-EEAD-CBEE-D43F4691D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56" y="280333"/>
            <a:ext cx="5040355" cy="62973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CA2595-51A9-5869-5961-B98F77884389}"/>
              </a:ext>
            </a:extLst>
          </p:cNvPr>
          <p:cNvSpPr txBox="1"/>
          <p:nvPr/>
        </p:nvSpPr>
        <p:spPr>
          <a:xfrm>
            <a:off x="5606041" y="1640793"/>
            <a:ext cx="5503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Thank you for your time!</a:t>
            </a:r>
          </a:p>
          <a:p>
            <a:endParaRPr lang="en-US" b="1" dirty="0"/>
          </a:p>
          <a:p>
            <a:r>
              <a:rPr lang="en-US" b="1" dirty="0"/>
              <a:t>If you have any questions, please feel free to contact me at </a:t>
            </a:r>
            <a:r>
              <a:rPr lang="en-US" b="1" dirty="0">
                <a:hlinkClick r:id="rId3"/>
              </a:rPr>
              <a:t>NILvanaSports@gmail.com</a:t>
            </a:r>
            <a:r>
              <a:rPr lang="en-US" b="1" dirty="0"/>
              <a:t> or call (731)336-7040. </a:t>
            </a:r>
          </a:p>
        </p:txBody>
      </p:sp>
    </p:spTree>
    <p:extLst>
      <p:ext uri="{BB962C8B-B14F-4D97-AF65-F5344CB8AC3E}">
        <p14:creationId xmlns:p14="http://schemas.microsoft.com/office/powerpoint/2010/main" val="2665727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365760"/>
            <a:ext cx="914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C9A6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01</a:t>
            </a:r>
            <a:endParaRPr lang="en-US" sz="1400" dirty="0"/>
          </a:p>
        </p:txBody>
      </p:sp>
      <p:sp>
        <p:nvSpPr>
          <p:cNvPr id="3" name="Text 1"/>
          <p:cNvSpPr/>
          <p:nvPr/>
        </p:nvSpPr>
        <p:spPr>
          <a:xfrm>
            <a:off x="960120" y="365760"/>
            <a:ext cx="7315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4A54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GOOD NEWS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640080" y="868680"/>
            <a:ext cx="109728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400" b="1" dirty="0">
                <a:solidFill>
                  <a:srgbClr val="1329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Yes — you can get paid.</a:t>
            </a:r>
            <a:endParaRPr lang="en-US" sz="4400" dirty="0"/>
          </a:p>
        </p:txBody>
      </p:sp>
      <p:sp>
        <p:nvSpPr>
          <p:cNvPr id="5" name="Text 3"/>
          <p:cNvSpPr/>
          <p:nvPr/>
        </p:nvSpPr>
        <p:spPr>
          <a:xfrm>
            <a:off x="640080" y="1920240"/>
            <a:ext cx="10972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4A546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In December 2022, Tennessee joined 20+ other states allowing high school athletes to earn money for their name, image, and likeness.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640080" y="2743200"/>
            <a:ext cx="5669280" cy="3611880"/>
          </a:xfrm>
          <a:prstGeom prst="rect">
            <a:avLst/>
          </a:prstGeom>
          <a:solidFill>
            <a:srgbClr val="2C7A3D"/>
          </a:solidFill>
          <a:ln/>
        </p:spPr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" y="2971800"/>
            <a:ext cx="502920" cy="50292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463040" y="2971800"/>
            <a:ext cx="3657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EARNINGS CAP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868680" y="3611880"/>
            <a:ext cx="493776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600" b="1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Zero.</a:t>
            </a:r>
            <a:endParaRPr lang="en-US" sz="9600" dirty="0"/>
          </a:p>
        </p:txBody>
      </p:sp>
      <p:sp>
        <p:nvSpPr>
          <p:cNvPr id="10" name="Text 7"/>
          <p:cNvSpPr/>
          <p:nvPr/>
        </p:nvSpPr>
        <p:spPr>
          <a:xfrm>
            <a:off x="868680" y="5166360"/>
            <a:ext cx="493776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D7E8D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TSSAA places no limit on what you can earn from endorsements, sponsorships, lessons, or camps. (Tax rules still apply — but that's a different conversation.)</a:t>
            </a:r>
            <a:endParaRPr lang="en-US" sz="1300" dirty="0"/>
          </a:p>
        </p:txBody>
      </p:sp>
      <p:sp>
        <p:nvSpPr>
          <p:cNvPr id="11" name="Text 8"/>
          <p:cNvSpPr/>
          <p:nvPr/>
        </p:nvSpPr>
        <p:spPr>
          <a:xfrm>
            <a:off x="6675120" y="2743200"/>
            <a:ext cx="4937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9A6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BUT THERE ARE RULES</a:t>
            </a:r>
            <a:endParaRPr lang="en-US" sz="1100" dirty="0"/>
          </a:p>
        </p:txBody>
      </p:sp>
      <p:sp>
        <p:nvSpPr>
          <p:cNvPr id="12" name="Text 9"/>
          <p:cNvSpPr/>
          <p:nvPr/>
        </p:nvSpPr>
        <p:spPr>
          <a:xfrm>
            <a:off x="6675120" y="3108960"/>
            <a:ext cx="49377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en-US" sz="2200" b="1" dirty="0">
                <a:solidFill>
                  <a:srgbClr val="1329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Break them and you don't lose money — you lose eligibility.</a:t>
            </a:r>
            <a:endParaRPr lang="en-US" sz="2200" dirty="0"/>
          </a:p>
        </p:txBody>
      </p:sp>
      <p:sp>
        <p:nvSpPr>
          <p:cNvPr id="13" name="Shape 10"/>
          <p:cNvSpPr/>
          <p:nvPr/>
        </p:nvSpPr>
        <p:spPr>
          <a:xfrm>
            <a:off x="6675120" y="4206240"/>
            <a:ext cx="54864" cy="594360"/>
          </a:xfrm>
          <a:prstGeom prst="rect">
            <a:avLst/>
          </a:prstGeom>
          <a:solidFill>
            <a:srgbClr val="C9A647"/>
          </a:solidFill>
          <a:ln/>
        </p:spPr>
      </p:sp>
      <p:sp>
        <p:nvSpPr>
          <p:cNvPr id="14" name="Text 11"/>
          <p:cNvSpPr/>
          <p:nvPr/>
        </p:nvSpPr>
        <p:spPr>
          <a:xfrm>
            <a:off x="6858000" y="4206240"/>
            <a:ext cx="4754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300" dirty="0">
                <a:solidFill>
                  <a:srgbClr val="C9A6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Two big things to keep separate</a:t>
            </a:r>
            <a:endParaRPr lang="en-US" sz="1000" dirty="0"/>
          </a:p>
        </p:txBody>
      </p:sp>
      <p:sp>
        <p:nvSpPr>
          <p:cNvPr id="15" name="Text 12"/>
          <p:cNvSpPr/>
          <p:nvPr/>
        </p:nvSpPr>
        <p:spPr>
          <a:xfrm>
            <a:off x="6858000" y="4462272"/>
            <a:ext cx="4754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A54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athletic life at school — and your business life off it.</a:t>
            </a:r>
            <a:endParaRPr lang="en-US" sz="1200" dirty="0"/>
          </a:p>
        </p:txBody>
      </p:sp>
      <p:sp>
        <p:nvSpPr>
          <p:cNvPr id="16" name="Shape 13"/>
          <p:cNvSpPr/>
          <p:nvPr/>
        </p:nvSpPr>
        <p:spPr>
          <a:xfrm>
            <a:off x="6675120" y="4919472"/>
            <a:ext cx="54864" cy="594360"/>
          </a:xfrm>
          <a:prstGeom prst="rect">
            <a:avLst/>
          </a:prstGeom>
          <a:solidFill>
            <a:srgbClr val="C9A647"/>
          </a:solidFill>
          <a:ln/>
        </p:spPr>
      </p:sp>
      <p:sp>
        <p:nvSpPr>
          <p:cNvPr id="17" name="Text 14"/>
          <p:cNvSpPr/>
          <p:nvPr/>
        </p:nvSpPr>
        <p:spPr>
          <a:xfrm>
            <a:off x="6858000" y="4919472"/>
            <a:ext cx="4754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300" dirty="0">
                <a:solidFill>
                  <a:srgbClr val="C9A6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Two people who </a:t>
            </a:r>
            <a:r>
              <a:rPr lang="en-US" sz="1000" b="1" kern="0" spc="300" dirty="0">
                <a:solidFill>
                  <a:srgbClr val="FF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can't</a:t>
            </a:r>
            <a:r>
              <a:rPr lang="en-US" sz="1000" b="1" kern="0" spc="300" dirty="0">
                <a:solidFill>
                  <a:srgbClr val="C9A6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help</a:t>
            </a:r>
            <a:endParaRPr lang="en-US" sz="1000" dirty="0"/>
          </a:p>
        </p:txBody>
      </p:sp>
      <p:sp>
        <p:nvSpPr>
          <p:cNvPr id="18" name="Text 15"/>
          <p:cNvSpPr/>
          <p:nvPr/>
        </p:nvSpPr>
        <p:spPr>
          <a:xfrm>
            <a:off x="6858000" y="5175504"/>
            <a:ext cx="4754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A54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coach and your school's booster club. Both are off-limits.</a:t>
            </a:r>
            <a:endParaRPr lang="en-US" sz="1200" dirty="0"/>
          </a:p>
        </p:txBody>
      </p:sp>
      <p:sp>
        <p:nvSpPr>
          <p:cNvPr id="19" name="Shape 16"/>
          <p:cNvSpPr/>
          <p:nvPr/>
        </p:nvSpPr>
        <p:spPr>
          <a:xfrm>
            <a:off x="6675120" y="5632704"/>
            <a:ext cx="54864" cy="594360"/>
          </a:xfrm>
          <a:prstGeom prst="rect">
            <a:avLst/>
          </a:prstGeom>
          <a:solidFill>
            <a:srgbClr val="C9A647"/>
          </a:solidFill>
          <a:ln/>
        </p:spPr>
      </p:sp>
      <p:sp>
        <p:nvSpPr>
          <p:cNvPr id="20" name="Text 17"/>
          <p:cNvSpPr/>
          <p:nvPr/>
        </p:nvSpPr>
        <p:spPr>
          <a:xfrm>
            <a:off x="6858000" y="5632704"/>
            <a:ext cx="4754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300" dirty="0">
                <a:solidFill>
                  <a:srgbClr val="C9A6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One penalty to fear</a:t>
            </a:r>
            <a:endParaRPr lang="en-US" sz="1000" dirty="0"/>
          </a:p>
        </p:txBody>
      </p:sp>
      <p:sp>
        <p:nvSpPr>
          <p:cNvPr id="21" name="Text 18"/>
          <p:cNvSpPr/>
          <p:nvPr/>
        </p:nvSpPr>
        <p:spPr>
          <a:xfrm>
            <a:off x="6858000" y="5888736"/>
            <a:ext cx="4754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A54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second violation = a full year of ineligibility. Every sport, every level.</a:t>
            </a:r>
            <a:endParaRPr lang="en-US" sz="1200" dirty="0"/>
          </a:p>
        </p:txBody>
      </p:sp>
      <p:sp>
        <p:nvSpPr>
          <p:cNvPr id="22" name="Text 19"/>
          <p:cNvSpPr/>
          <p:nvPr/>
        </p:nvSpPr>
        <p:spPr>
          <a:xfrm>
            <a:off x="640080" y="6492240"/>
            <a:ext cx="10881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kern="0" spc="200" dirty="0">
                <a:solidFill>
                  <a:srgbClr val="4A54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TSSAA Amateur Rule  ·  Slide 2 of 10</a:t>
            </a:r>
            <a:endParaRPr lang="en-US" sz="9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16371B3-D7E4-92E6-3FF4-22B2259CC1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3858" y="296333"/>
            <a:ext cx="1314389" cy="1642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365760"/>
            <a:ext cx="914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C9A6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02</a:t>
            </a:r>
            <a:endParaRPr lang="en-US" sz="1400" dirty="0"/>
          </a:p>
        </p:txBody>
      </p:sp>
      <p:sp>
        <p:nvSpPr>
          <p:cNvPr id="3" name="Text 1"/>
          <p:cNvSpPr/>
          <p:nvPr/>
        </p:nvSpPr>
        <p:spPr>
          <a:xfrm>
            <a:off x="960120" y="365760"/>
            <a:ext cx="7315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4A54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YOU CAN DO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640080" y="868680"/>
            <a:ext cx="109728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1329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green light list.</a:t>
            </a:r>
            <a:endParaRPr lang="en-US" sz="4000" dirty="0"/>
          </a:p>
        </p:txBody>
      </p:sp>
      <p:sp>
        <p:nvSpPr>
          <p:cNvPr id="5" name="Text 3"/>
          <p:cNvSpPr/>
          <p:nvPr/>
        </p:nvSpPr>
        <p:spPr>
          <a:xfrm>
            <a:off x="640080" y="1920240"/>
            <a:ext cx="10972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i="1" dirty="0">
                <a:solidFill>
                  <a:srgbClr val="4A546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Compensation is allowed for activities not related to athletic performance.</a:t>
            </a:r>
            <a:endParaRPr lang="en-US" sz="1500" dirty="0"/>
          </a:p>
        </p:txBody>
      </p:sp>
      <p:sp>
        <p:nvSpPr>
          <p:cNvPr id="6" name="Shape 4"/>
          <p:cNvSpPr/>
          <p:nvPr/>
        </p:nvSpPr>
        <p:spPr>
          <a:xfrm>
            <a:off x="640080" y="2606040"/>
            <a:ext cx="5349240" cy="1783080"/>
          </a:xfrm>
          <a:prstGeom prst="rect">
            <a:avLst/>
          </a:prstGeom>
          <a:solidFill>
            <a:srgbClr val="FFFFFF"/>
          </a:solidFill>
          <a:ln w="12700">
            <a:solidFill>
              <a:srgbClr val="E0DDD3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640080" y="2606040"/>
            <a:ext cx="73152" cy="1783080"/>
          </a:xfrm>
          <a:prstGeom prst="rect">
            <a:avLst/>
          </a:prstGeom>
          <a:solidFill>
            <a:srgbClr val="2C7A3D"/>
          </a:solidFill>
          <a:ln/>
        </p:spPr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926080"/>
            <a:ext cx="365760" cy="36576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417320" y="2880360"/>
            <a:ext cx="4343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1329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Endorsements &amp; sponsorships</a:t>
            </a:r>
            <a:endParaRPr lang="en-US" sz="1700" dirty="0"/>
          </a:p>
        </p:txBody>
      </p:sp>
      <p:sp>
        <p:nvSpPr>
          <p:cNvPr id="10" name="Text 7"/>
          <p:cNvSpPr/>
          <p:nvPr/>
        </p:nvSpPr>
        <p:spPr>
          <a:xfrm>
            <a:off x="1417320" y="3383280"/>
            <a:ext cx="4343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A54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local business pays you to promote their product or service on your social media or in advertising. The classic NIL deal.</a:t>
            </a:r>
            <a:endParaRPr lang="en-US" sz="1200" dirty="0"/>
          </a:p>
        </p:txBody>
      </p:sp>
      <p:sp>
        <p:nvSpPr>
          <p:cNvPr id="11" name="Shape 8"/>
          <p:cNvSpPr/>
          <p:nvPr/>
        </p:nvSpPr>
        <p:spPr>
          <a:xfrm>
            <a:off x="6172200" y="2606040"/>
            <a:ext cx="5349240" cy="1783080"/>
          </a:xfrm>
          <a:prstGeom prst="rect">
            <a:avLst/>
          </a:prstGeom>
          <a:solidFill>
            <a:srgbClr val="FFFFFF"/>
          </a:solidFill>
          <a:ln w="12700">
            <a:solidFill>
              <a:srgbClr val="E0DDD3"/>
            </a:solidFill>
            <a:prstDash val="solid"/>
          </a:ln>
        </p:spPr>
      </p:sp>
      <p:sp>
        <p:nvSpPr>
          <p:cNvPr id="12" name="Shape 9"/>
          <p:cNvSpPr/>
          <p:nvPr/>
        </p:nvSpPr>
        <p:spPr>
          <a:xfrm>
            <a:off x="6172200" y="2606040"/>
            <a:ext cx="73152" cy="1783080"/>
          </a:xfrm>
          <a:prstGeom prst="rect">
            <a:avLst/>
          </a:prstGeom>
          <a:solidFill>
            <a:srgbClr val="2C7A3D"/>
          </a:solidFill>
          <a:ln/>
        </p:spPr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520" y="2926080"/>
            <a:ext cx="365760" cy="365760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6949440" y="2880360"/>
            <a:ext cx="4343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1329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Private lessons &amp; camps</a:t>
            </a:r>
            <a:endParaRPr lang="en-US" sz="1700" dirty="0"/>
          </a:p>
        </p:txBody>
      </p:sp>
      <p:sp>
        <p:nvSpPr>
          <p:cNvPr id="15" name="Text 11"/>
          <p:cNvSpPr/>
          <p:nvPr/>
        </p:nvSpPr>
        <p:spPr>
          <a:xfrm>
            <a:off x="6949440" y="3383280"/>
            <a:ext cx="4343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A54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 can charge for instructional services in your sport — kids learning QB mechanics, batting, free throws, swing technique.</a:t>
            </a:r>
            <a:endParaRPr lang="en-US" sz="1200" dirty="0"/>
          </a:p>
        </p:txBody>
      </p:sp>
      <p:sp>
        <p:nvSpPr>
          <p:cNvPr id="16" name="Shape 12"/>
          <p:cNvSpPr/>
          <p:nvPr/>
        </p:nvSpPr>
        <p:spPr>
          <a:xfrm>
            <a:off x="640080" y="4572000"/>
            <a:ext cx="5349240" cy="1783080"/>
          </a:xfrm>
          <a:prstGeom prst="rect">
            <a:avLst/>
          </a:prstGeom>
          <a:solidFill>
            <a:srgbClr val="FFFFFF"/>
          </a:solidFill>
          <a:ln w="12700">
            <a:solidFill>
              <a:srgbClr val="E0DDD3"/>
            </a:solidFill>
            <a:prstDash val="solid"/>
          </a:ln>
        </p:spPr>
      </p:sp>
      <p:sp>
        <p:nvSpPr>
          <p:cNvPr id="17" name="Shape 13"/>
          <p:cNvSpPr/>
          <p:nvPr/>
        </p:nvSpPr>
        <p:spPr>
          <a:xfrm>
            <a:off x="640080" y="4572000"/>
            <a:ext cx="73152" cy="1783080"/>
          </a:xfrm>
          <a:prstGeom prst="rect">
            <a:avLst/>
          </a:prstGeom>
          <a:solidFill>
            <a:srgbClr val="2C7A3D"/>
          </a:solidFill>
          <a:ln/>
        </p:spPr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892040"/>
            <a:ext cx="365760" cy="365760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1417320" y="4846320"/>
            <a:ext cx="4343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1329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Social media monetization</a:t>
            </a:r>
            <a:endParaRPr lang="en-US" sz="1700" dirty="0"/>
          </a:p>
        </p:txBody>
      </p:sp>
      <p:sp>
        <p:nvSpPr>
          <p:cNvPr id="20" name="Text 15"/>
          <p:cNvSpPr/>
          <p:nvPr/>
        </p:nvSpPr>
        <p:spPr>
          <a:xfrm>
            <a:off x="1417320" y="5349240"/>
            <a:ext cx="4343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A54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Sponsored posts, brand deals, affiliate links, creator funds — your accounts, your earnings.</a:t>
            </a:r>
            <a:endParaRPr lang="en-US" sz="1200" dirty="0"/>
          </a:p>
        </p:txBody>
      </p:sp>
      <p:sp>
        <p:nvSpPr>
          <p:cNvPr id="21" name="Shape 16"/>
          <p:cNvSpPr/>
          <p:nvPr/>
        </p:nvSpPr>
        <p:spPr>
          <a:xfrm>
            <a:off x="6172200" y="4572000"/>
            <a:ext cx="5349240" cy="1783080"/>
          </a:xfrm>
          <a:prstGeom prst="rect">
            <a:avLst/>
          </a:prstGeom>
          <a:solidFill>
            <a:srgbClr val="FFFFFF"/>
          </a:solidFill>
          <a:ln w="12700">
            <a:solidFill>
              <a:srgbClr val="E0DDD3"/>
            </a:solidFill>
            <a:prstDash val="solid"/>
          </a:ln>
        </p:spPr>
      </p:sp>
      <p:sp>
        <p:nvSpPr>
          <p:cNvPr id="22" name="Shape 17"/>
          <p:cNvSpPr/>
          <p:nvPr/>
        </p:nvSpPr>
        <p:spPr>
          <a:xfrm>
            <a:off x="6172200" y="4572000"/>
            <a:ext cx="73152" cy="1783080"/>
          </a:xfrm>
          <a:prstGeom prst="rect">
            <a:avLst/>
          </a:prstGeom>
          <a:solidFill>
            <a:srgbClr val="2C7A3D"/>
          </a:solidFill>
          <a:ln/>
        </p:spPr>
      </p:sp>
      <p:pic>
        <p:nvPicPr>
          <p:cNvPr id="23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520" y="4892040"/>
            <a:ext cx="365760" cy="365760"/>
          </a:xfrm>
          <a:prstGeom prst="rect">
            <a:avLst/>
          </a:prstGeom>
        </p:spPr>
      </p:pic>
      <p:sp>
        <p:nvSpPr>
          <p:cNvPr id="24" name="Text 18"/>
          <p:cNvSpPr/>
          <p:nvPr/>
        </p:nvSpPr>
        <p:spPr>
          <a:xfrm>
            <a:off x="6949440" y="4846320"/>
            <a:ext cx="4343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1329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Officiating &amp; rec-league work</a:t>
            </a:r>
            <a:endParaRPr lang="en-US" sz="1700" dirty="0"/>
          </a:p>
        </p:txBody>
      </p:sp>
      <p:sp>
        <p:nvSpPr>
          <p:cNvPr id="25" name="Text 19"/>
          <p:cNvSpPr/>
          <p:nvPr/>
        </p:nvSpPr>
        <p:spPr>
          <a:xfrm>
            <a:off x="6949440" y="5349240"/>
            <a:ext cx="4343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A54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Pay for officiating contests or working in city/county recreation programs has always been allowed.</a:t>
            </a:r>
            <a:endParaRPr lang="en-US" sz="1200" dirty="0"/>
          </a:p>
        </p:txBody>
      </p:sp>
      <p:sp>
        <p:nvSpPr>
          <p:cNvPr id="26" name="Text 20"/>
          <p:cNvSpPr/>
          <p:nvPr/>
        </p:nvSpPr>
        <p:spPr>
          <a:xfrm>
            <a:off x="640080" y="6492240"/>
            <a:ext cx="10881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kern="0" spc="200" dirty="0">
                <a:solidFill>
                  <a:srgbClr val="4A54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TSSAA Amateur Rule  ·  Slide 3 of 10</a:t>
            </a:r>
            <a:endParaRPr lang="en-US" sz="9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FFCA659-D6EF-E0AB-CDD7-0B12171FA1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3858" y="296333"/>
            <a:ext cx="1314389" cy="16421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365760"/>
            <a:ext cx="914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C9A6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03</a:t>
            </a:r>
            <a:endParaRPr lang="en-US" sz="1400" dirty="0"/>
          </a:p>
        </p:txBody>
      </p:sp>
      <p:sp>
        <p:nvSpPr>
          <p:cNvPr id="3" name="Text 1"/>
          <p:cNvSpPr/>
          <p:nvPr/>
        </p:nvSpPr>
        <p:spPr>
          <a:xfrm>
            <a:off x="960120" y="365760"/>
            <a:ext cx="7315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4A54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THREE HARD LINES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640080" y="868680"/>
            <a:ext cx="114300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1329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Three things you </a:t>
            </a:r>
            <a:r>
              <a:rPr lang="en-US" sz="4000" b="1" dirty="0">
                <a:solidFill>
                  <a:srgbClr val="FF0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can't</a:t>
            </a:r>
            <a:r>
              <a:rPr lang="en-US" sz="4000" b="1" dirty="0">
                <a:solidFill>
                  <a:srgbClr val="1329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do — ever.</a:t>
            </a:r>
            <a:endParaRPr lang="en-US" sz="4000" dirty="0"/>
          </a:p>
        </p:txBody>
      </p:sp>
      <p:sp>
        <p:nvSpPr>
          <p:cNvPr id="5" name="Text 3"/>
          <p:cNvSpPr/>
          <p:nvPr/>
        </p:nvSpPr>
        <p:spPr>
          <a:xfrm>
            <a:off x="640080" y="1920240"/>
            <a:ext cx="10972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i="1" dirty="0">
                <a:solidFill>
                  <a:srgbClr val="4A546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If your paid content includes any of these, you're in violation.</a:t>
            </a:r>
            <a:endParaRPr lang="en-US" sz="1500" dirty="0"/>
          </a:p>
        </p:txBody>
      </p:sp>
      <p:sp>
        <p:nvSpPr>
          <p:cNvPr id="6" name="Shape 4"/>
          <p:cNvSpPr/>
          <p:nvPr/>
        </p:nvSpPr>
        <p:spPr>
          <a:xfrm>
            <a:off x="640080" y="2606040"/>
            <a:ext cx="3520440" cy="3291840"/>
          </a:xfrm>
          <a:prstGeom prst="rect">
            <a:avLst/>
          </a:prstGeom>
          <a:solidFill>
            <a:srgbClr val="FFFFFF"/>
          </a:solidFill>
          <a:ln w="12700">
            <a:solidFill>
              <a:srgbClr val="E0DDD3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640080" y="2606040"/>
            <a:ext cx="73152" cy="3291840"/>
          </a:xfrm>
          <a:prstGeom prst="rect">
            <a:avLst/>
          </a:prstGeom>
          <a:solidFill>
            <a:srgbClr val="B91C1C"/>
          </a:solidFill>
          <a:ln/>
        </p:spPr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0" y="3017520"/>
            <a:ext cx="502920" cy="50292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005840" y="3703320"/>
            <a:ext cx="278892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b="1" dirty="0">
                <a:solidFill>
                  <a:srgbClr val="1329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Don't wear the uniform</a:t>
            </a:r>
            <a:endParaRPr lang="en-US" sz="1900" dirty="0"/>
          </a:p>
        </p:txBody>
      </p:sp>
      <p:sp>
        <p:nvSpPr>
          <p:cNvPr id="10" name="Text 7"/>
          <p:cNvSpPr/>
          <p:nvPr/>
        </p:nvSpPr>
        <p:spPr>
          <a:xfrm>
            <a:off x="1005840" y="4617720"/>
            <a:ext cx="27889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4A54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school uniform, jersey, warmups, or anything with the school's name or logo can appear in compensated content. Change before the shoot.</a:t>
            </a:r>
            <a:endParaRPr lang="en-US" sz="1300" dirty="0"/>
          </a:p>
        </p:txBody>
      </p:sp>
      <p:sp>
        <p:nvSpPr>
          <p:cNvPr id="11" name="Shape 8"/>
          <p:cNvSpPr/>
          <p:nvPr/>
        </p:nvSpPr>
        <p:spPr>
          <a:xfrm>
            <a:off x="4389120" y="2606040"/>
            <a:ext cx="3520440" cy="3291840"/>
          </a:xfrm>
          <a:prstGeom prst="rect">
            <a:avLst/>
          </a:prstGeom>
          <a:solidFill>
            <a:srgbClr val="FFFFFF"/>
          </a:solidFill>
          <a:ln w="12700">
            <a:solidFill>
              <a:srgbClr val="E0DDD3"/>
            </a:solidFill>
            <a:prstDash val="solid"/>
          </a:ln>
        </p:spPr>
      </p:sp>
      <p:sp>
        <p:nvSpPr>
          <p:cNvPr id="12" name="Shape 9"/>
          <p:cNvSpPr/>
          <p:nvPr/>
        </p:nvSpPr>
        <p:spPr>
          <a:xfrm>
            <a:off x="4389120" y="2606040"/>
            <a:ext cx="73152" cy="3291840"/>
          </a:xfrm>
          <a:prstGeom prst="rect">
            <a:avLst/>
          </a:prstGeom>
          <a:solidFill>
            <a:srgbClr val="B91C1C"/>
          </a:solidFill>
          <a:ln/>
        </p:spPr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880" y="3017520"/>
            <a:ext cx="502920" cy="502920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4754880" y="3703320"/>
            <a:ext cx="278892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b="1" dirty="0">
                <a:solidFill>
                  <a:srgbClr val="1329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Don't name the trophies</a:t>
            </a:r>
            <a:endParaRPr lang="en-US" sz="1900" dirty="0"/>
          </a:p>
        </p:txBody>
      </p:sp>
      <p:sp>
        <p:nvSpPr>
          <p:cNvPr id="15" name="Text 11"/>
          <p:cNvSpPr/>
          <p:nvPr/>
        </p:nvSpPr>
        <p:spPr>
          <a:xfrm>
            <a:off x="4754880" y="4617720"/>
            <a:ext cx="27889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4A54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reference to TSSAA championships, state titles, all-state honors, or any TSSAA recognition in paid promotions.</a:t>
            </a:r>
            <a:endParaRPr lang="en-US" sz="1300" dirty="0"/>
          </a:p>
        </p:txBody>
      </p:sp>
      <p:sp>
        <p:nvSpPr>
          <p:cNvPr id="16" name="Shape 12"/>
          <p:cNvSpPr/>
          <p:nvPr/>
        </p:nvSpPr>
        <p:spPr>
          <a:xfrm>
            <a:off x="8138160" y="2606040"/>
            <a:ext cx="3520440" cy="3291840"/>
          </a:xfrm>
          <a:prstGeom prst="rect">
            <a:avLst/>
          </a:prstGeom>
          <a:solidFill>
            <a:srgbClr val="FFFFFF"/>
          </a:solidFill>
          <a:ln w="12700">
            <a:solidFill>
              <a:srgbClr val="E0DDD3"/>
            </a:solidFill>
            <a:prstDash val="solid"/>
          </a:ln>
        </p:spPr>
      </p:sp>
      <p:sp>
        <p:nvSpPr>
          <p:cNvPr id="17" name="Shape 13"/>
          <p:cNvSpPr/>
          <p:nvPr/>
        </p:nvSpPr>
        <p:spPr>
          <a:xfrm>
            <a:off x="8138160" y="2606040"/>
            <a:ext cx="73152" cy="3291840"/>
          </a:xfrm>
          <a:prstGeom prst="rect">
            <a:avLst/>
          </a:prstGeom>
          <a:solidFill>
            <a:srgbClr val="B91C1C"/>
          </a:solidFill>
          <a:ln/>
        </p:spPr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3920" y="3017520"/>
            <a:ext cx="502920" cy="502920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8503920" y="3703320"/>
            <a:ext cx="278892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b="1" dirty="0">
                <a:solidFill>
                  <a:srgbClr val="1329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Don't suggest school endorsement</a:t>
            </a:r>
            <a:endParaRPr lang="en-US" sz="1900" dirty="0"/>
          </a:p>
        </p:txBody>
      </p:sp>
      <p:sp>
        <p:nvSpPr>
          <p:cNvPr id="20" name="Text 15"/>
          <p:cNvSpPr/>
          <p:nvPr/>
        </p:nvSpPr>
        <p:spPr>
          <a:xfrm>
            <a:off x="8503920" y="4617720"/>
            <a:ext cx="27889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4A54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Anything that could read as the school endorsing the deal — even indirectly through your bio or tagged team — is a violation.</a:t>
            </a:r>
            <a:endParaRPr lang="en-US" sz="1300" dirty="0"/>
          </a:p>
        </p:txBody>
      </p:sp>
      <p:sp>
        <p:nvSpPr>
          <p:cNvPr id="21" name="Shape 16"/>
          <p:cNvSpPr/>
          <p:nvPr/>
        </p:nvSpPr>
        <p:spPr>
          <a:xfrm>
            <a:off x="640080" y="6080760"/>
            <a:ext cx="10881360" cy="502920"/>
          </a:xfrm>
          <a:prstGeom prst="rect">
            <a:avLst/>
          </a:prstGeom>
          <a:solidFill>
            <a:srgbClr val="F5F1E8"/>
          </a:solidFill>
          <a:ln/>
        </p:spPr>
      </p:sp>
      <p:pic>
        <p:nvPicPr>
          <p:cNvPr id="22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80" y="6199632"/>
            <a:ext cx="274320" cy="274320"/>
          </a:xfrm>
          <a:prstGeom prst="rect">
            <a:avLst/>
          </a:prstGeom>
        </p:spPr>
      </p:pic>
      <p:sp>
        <p:nvSpPr>
          <p:cNvPr id="23" name="Text 17"/>
          <p:cNvSpPr/>
          <p:nvPr/>
        </p:nvSpPr>
        <p:spPr>
          <a:xfrm>
            <a:off x="1280160" y="6080760"/>
            <a:ext cx="10058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i="1" dirty="0">
                <a:solidFill>
                  <a:srgbClr val="1329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 a stranger could read your post and think your school is behind the deal — that's a violation.</a:t>
            </a:r>
            <a:endParaRPr lang="en-US" sz="13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6E17DC7-9DF7-E7E9-D585-C1652285C1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3858" y="296333"/>
            <a:ext cx="1314389" cy="16421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A17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365760"/>
            <a:ext cx="914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C9A6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04</a:t>
            </a:r>
            <a:endParaRPr lang="en-US" sz="1400" dirty="0"/>
          </a:p>
        </p:txBody>
      </p:sp>
      <p:sp>
        <p:nvSpPr>
          <p:cNvPr id="3" name="Text 1"/>
          <p:cNvSpPr/>
          <p:nvPr/>
        </p:nvSpPr>
        <p:spPr>
          <a:xfrm>
            <a:off x="960120" y="365760"/>
            <a:ext cx="7315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9D4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BIO TRAP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640080" y="868680"/>
            <a:ext cx="1088136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5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Instagram trap that's already cost athletes their eligibility.</a:t>
            </a:r>
            <a:endParaRPr lang="en-US" sz="3200" dirty="0"/>
          </a:p>
        </p:txBody>
      </p:sp>
      <p:sp>
        <p:nvSpPr>
          <p:cNvPr id="5" name="Shape 3"/>
          <p:cNvSpPr/>
          <p:nvPr/>
        </p:nvSpPr>
        <p:spPr>
          <a:xfrm>
            <a:off x="640080" y="2606040"/>
            <a:ext cx="5486400" cy="3703320"/>
          </a:xfrm>
          <a:prstGeom prst="rect">
            <a:avLst/>
          </a:prstGeom>
          <a:solidFill>
            <a:srgbClr val="1F1216"/>
          </a:solidFill>
          <a:ln w="25400">
            <a:solidFill>
              <a:srgbClr val="B91C1C"/>
            </a:solidFill>
            <a:prstDash val="solid"/>
          </a:ln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" y="2834640"/>
            <a:ext cx="411480" cy="41148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371600" y="2834640"/>
            <a:ext cx="3657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kern="0" spc="400" dirty="0">
                <a:solidFill>
                  <a:srgbClr val="B91C1C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VIOLATION</a:t>
            </a:r>
            <a:endParaRPr lang="en-US" sz="1800" dirty="0"/>
          </a:p>
        </p:txBody>
      </p:sp>
      <p:sp>
        <p:nvSpPr>
          <p:cNvPr id="8" name="Text 5"/>
          <p:cNvSpPr/>
          <p:nvPr/>
        </p:nvSpPr>
        <p:spPr>
          <a:xfrm>
            <a:off x="868680" y="3474720"/>
            <a:ext cx="50292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Bio: "#7 · Dresden Lions Football"</a:t>
            </a:r>
            <a:endParaRPr lang="en-US" sz="1400" dirty="0"/>
          </a:p>
        </p:txBody>
      </p:sp>
      <p:sp>
        <p:nvSpPr>
          <p:cNvPr id="9" name="Text 6"/>
          <p:cNvSpPr/>
          <p:nvPr/>
        </p:nvSpPr>
        <p:spPr>
          <a:xfrm>
            <a:off x="868680" y="3931920"/>
            <a:ext cx="50292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Latest post: "Fueling up before two-a-days with @LocalGym — use code SARAH10"</a:t>
            </a:r>
            <a:endParaRPr lang="en-US" sz="1400" dirty="0"/>
          </a:p>
        </p:txBody>
      </p:sp>
      <p:sp>
        <p:nvSpPr>
          <p:cNvPr id="10" name="Shape 7"/>
          <p:cNvSpPr/>
          <p:nvPr/>
        </p:nvSpPr>
        <p:spPr>
          <a:xfrm>
            <a:off x="868680" y="4892040"/>
            <a:ext cx="5029200" cy="27432"/>
          </a:xfrm>
          <a:prstGeom prst="rect">
            <a:avLst/>
          </a:prstGeom>
          <a:solidFill>
            <a:srgbClr val="B91C1C"/>
          </a:solidFill>
          <a:ln/>
        </p:spPr>
      </p:sp>
      <p:sp>
        <p:nvSpPr>
          <p:cNvPr id="11" name="Text 8"/>
          <p:cNvSpPr/>
          <p:nvPr/>
        </p:nvSpPr>
        <p:spPr>
          <a:xfrm>
            <a:off x="868680" y="4983480"/>
            <a:ext cx="5029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300" dirty="0">
                <a:solidFill>
                  <a:srgbClr val="B9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WHY IT'S A PROBLEM</a:t>
            </a:r>
            <a:endParaRPr lang="en-US" sz="1000" dirty="0"/>
          </a:p>
        </p:txBody>
      </p:sp>
      <p:sp>
        <p:nvSpPr>
          <p:cNvPr id="12" name="Text 9"/>
          <p:cNvSpPr/>
          <p:nvPr/>
        </p:nvSpPr>
        <p:spPr>
          <a:xfrm>
            <a:off x="868680" y="5285232"/>
            <a:ext cx="50292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C9D4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bio names the school's team. Your post is a paid promo. Together, the school appears to be endorsing the deal.</a:t>
            </a:r>
            <a:endParaRPr lang="en-US" sz="1200" dirty="0"/>
          </a:p>
        </p:txBody>
      </p:sp>
      <p:sp>
        <p:nvSpPr>
          <p:cNvPr id="13" name="Shape 10"/>
          <p:cNvSpPr/>
          <p:nvPr/>
        </p:nvSpPr>
        <p:spPr>
          <a:xfrm>
            <a:off x="6355080" y="2606040"/>
            <a:ext cx="5166360" cy="3703320"/>
          </a:xfrm>
          <a:prstGeom prst="rect">
            <a:avLst/>
          </a:prstGeom>
          <a:solidFill>
            <a:srgbClr val="12241B"/>
          </a:solidFill>
          <a:ln w="25400">
            <a:solidFill>
              <a:srgbClr val="2C7A3D"/>
            </a:solidFill>
            <a:prstDash val="solid"/>
          </a:ln>
        </p:spPr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3680" y="2834640"/>
            <a:ext cx="411480" cy="411480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7086600" y="2834640"/>
            <a:ext cx="3657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kern="0" spc="400" dirty="0">
                <a:solidFill>
                  <a:srgbClr val="2C7A3D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DO IT THIS WAY</a:t>
            </a:r>
            <a:endParaRPr lang="en-US" sz="1800" dirty="0"/>
          </a:p>
        </p:txBody>
      </p:sp>
      <p:sp>
        <p:nvSpPr>
          <p:cNvPr id="16" name="Text 12"/>
          <p:cNvSpPr/>
          <p:nvPr/>
        </p:nvSpPr>
        <p:spPr>
          <a:xfrm>
            <a:off x="6583680" y="3474720"/>
            <a:ext cx="47548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Bio: "Athlete · Tennessee · Lover of leg day"</a:t>
            </a:r>
            <a:endParaRPr lang="en-US" sz="1400" dirty="0"/>
          </a:p>
        </p:txBody>
      </p:sp>
      <p:sp>
        <p:nvSpPr>
          <p:cNvPr id="17" name="Text 13"/>
          <p:cNvSpPr/>
          <p:nvPr/>
        </p:nvSpPr>
        <p:spPr>
          <a:xfrm>
            <a:off x="6583680" y="3931920"/>
            <a:ext cx="47548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Latest post: "Fueling up with @LocalGym — use code SARAH10" (no jersey, no school references)</a:t>
            </a:r>
            <a:endParaRPr lang="en-US" sz="1400" dirty="0"/>
          </a:p>
        </p:txBody>
      </p:sp>
      <p:sp>
        <p:nvSpPr>
          <p:cNvPr id="18" name="Shape 14"/>
          <p:cNvSpPr/>
          <p:nvPr/>
        </p:nvSpPr>
        <p:spPr>
          <a:xfrm>
            <a:off x="6583680" y="4892040"/>
            <a:ext cx="4754880" cy="27432"/>
          </a:xfrm>
          <a:prstGeom prst="rect">
            <a:avLst/>
          </a:prstGeom>
          <a:solidFill>
            <a:srgbClr val="2C7A3D"/>
          </a:solidFill>
          <a:ln/>
        </p:spPr>
      </p:sp>
      <p:sp>
        <p:nvSpPr>
          <p:cNvPr id="19" name="Text 15"/>
          <p:cNvSpPr/>
          <p:nvPr/>
        </p:nvSpPr>
        <p:spPr>
          <a:xfrm>
            <a:off x="6583680" y="4983480"/>
            <a:ext cx="4754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300" dirty="0">
                <a:solidFill>
                  <a:srgbClr val="2C7A3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WHY IT WORKS</a:t>
            </a:r>
            <a:endParaRPr lang="en-US" sz="1000" dirty="0"/>
          </a:p>
        </p:txBody>
      </p:sp>
      <p:sp>
        <p:nvSpPr>
          <p:cNvPr id="20" name="Text 16"/>
          <p:cNvSpPr/>
          <p:nvPr/>
        </p:nvSpPr>
        <p:spPr>
          <a:xfrm>
            <a:off x="6583680" y="5285232"/>
            <a:ext cx="47548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C9D4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school reference appears anywhere near the paid post. The deal stands on its own — no implied endorsement.</a:t>
            </a:r>
            <a:endParaRPr lang="en-US" sz="1200" dirty="0"/>
          </a:p>
        </p:txBody>
      </p:sp>
      <p:sp>
        <p:nvSpPr>
          <p:cNvPr id="21" name="Text 17"/>
          <p:cNvSpPr/>
          <p:nvPr/>
        </p:nvSpPr>
        <p:spPr>
          <a:xfrm>
            <a:off x="640080" y="6492240"/>
            <a:ext cx="10881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kern="0" spc="200" dirty="0">
                <a:solidFill>
                  <a:srgbClr val="8A96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TSSAA Amateur Rule  ·  Slide 5 of 10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365760"/>
            <a:ext cx="914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C9A6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05</a:t>
            </a:r>
            <a:endParaRPr lang="en-US" sz="1400" dirty="0"/>
          </a:p>
        </p:txBody>
      </p:sp>
      <p:sp>
        <p:nvSpPr>
          <p:cNvPr id="3" name="Text 1"/>
          <p:cNvSpPr/>
          <p:nvPr/>
        </p:nvSpPr>
        <p:spPr>
          <a:xfrm>
            <a:off x="960120" y="365760"/>
            <a:ext cx="7315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4A54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WHO CAN'T HELP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640080" y="868680"/>
            <a:ext cx="114300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1329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Three people who legally </a:t>
            </a:r>
            <a:r>
              <a:rPr lang="en-US" sz="3600" b="1" dirty="0">
                <a:solidFill>
                  <a:srgbClr val="FF0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can't</a:t>
            </a:r>
            <a:r>
              <a:rPr lang="en-US" sz="3600" b="1" dirty="0">
                <a:solidFill>
                  <a:srgbClr val="1329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help.</a:t>
            </a:r>
            <a:endParaRPr lang="en-US" sz="3600" dirty="0"/>
          </a:p>
        </p:txBody>
      </p:sp>
      <p:sp>
        <p:nvSpPr>
          <p:cNvPr id="5" name="Text 3"/>
          <p:cNvSpPr/>
          <p:nvPr/>
        </p:nvSpPr>
        <p:spPr>
          <a:xfrm>
            <a:off x="640080" y="1920240"/>
            <a:ext cx="10972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i="1" dirty="0">
                <a:solidFill>
                  <a:srgbClr val="4A546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Even if they want to. Even if they're good at it. Even if they offer.</a:t>
            </a:r>
            <a:endParaRPr lang="en-US" sz="1500" dirty="0"/>
          </a:p>
        </p:txBody>
      </p:sp>
      <p:sp>
        <p:nvSpPr>
          <p:cNvPr id="6" name="Shape 4"/>
          <p:cNvSpPr/>
          <p:nvPr/>
        </p:nvSpPr>
        <p:spPr>
          <a:xfrm>
            <a:off x="640080" y="2560320"/>
            <a:ext cx="1280160" cy="1143000"/>
          </a:xfrm>
          <a:prstGeom prst="rect">
            <a:avLst/>
          </a:prstGeom>
          <a:solidFill>
            <a:srgbClr val="B91C1C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2560320"/>
            <a:ext cx="128016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NO</a:t>
            </a:r>
            <a:endParaRPr lang="en-US" sz="3600" dirty="0"/>
          </a:p>
        </p:txBody>
      </p:sp>
      <p:sp>
        <p:nvSpPr>
          <p:cNvPr id="8" name="Shape 6"/>
          <p:cNvSpPr/>
          <p:nvPr/>
        </p:nvSpPr>
        <p:spPr>
          <a:xfrm>
            <a:off x="2057400" y="2560320"/>
            <a:ext cx="9464040" cy="1143000"/>
          </a:xfrm>
          <a:prstGeom prst="rect">
            <a:avLst/>
          </a:prstGeom>
          <a:solidFill>
            <a:srgbClr val="F5F1E8"/>
          </a:solidFill>
          <a:ln/>
        </p:spPr>
      </p:sp>
      <p:sp>
        <p:nvSpPr>
          <p:cNvPr id="9" name="Text 7"/>
          <p:cNvSpPr/>
          <p:nvPr/>
        </p:nvSpPr>
        <p:spPr>
          <a:xfrm>
            <a:off x="2286000" y="2697480"/>
            <a:ext cx="89611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1329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Your Coach</a:t>
            </a:r>
            <a:endParaRPr lang="en-US" sz="1700" dirty="0"/>
          </a:p>
        </p:txBody>
      </p:sp>
      <p:sp>
        <p:nvSpPr>
          <p:cNvPr id="10" name="Text 8"/>
          <p:cNvSpPr/>
          <p:nvPr/>
        </p:nvSpPr>
        <p:spPr>
          <a:xfrm>
            <a:off x="2286000" y="3108960"/>
            <a:ext cx="900684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A54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Can't facilitate, coordinate, promote, or negotiate any NIL deal. Can't review your contract. Can't help run your camp. Can't refer parents to you for paid lessons.</a:t>
            </a:r>
            <a:endParaRPr lang="en-US" sz="1200" dirty="0"/>
          </a:p>
        </p:txBody>
      </p:sp>
      <p:sp>
        <p:nvSpPr>
          <p:cNvPr id="11" name="Shape 9"/>
          <p:cNvSpPr/>
          <p:nvPr/>
        </p:nvSpPr>
        <p:spPr>
          <a:xfrm>
            <a:off x="640080" y="3886200"/>
            <a:ext cx="1280160" cy="1143000"/>
          </a:xfrm>
          <a:prstGeom prst="rect">
            <a:avLst/>
          </a:prstGeom>
          <a:solidFill>
            <a:srgbClr val="B91C1C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3886200"/>
            <a:ext cx="128016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NO</a:t>
            </a:r>
            <a:endParaRPr lang="en-US" sz="3600" dirty="0"/>
          </a:p>
        </p:txBody>
      </p:sp>
      <p:sp>
        <p:nvSpPr>
          <p:cNvPr id="13" name="Shape 11"/>
          <p:cNvSpPr/>
          <p:nvPr/>
        </p:nvSpPr>
        <p:spPr>
          <a:xfrm>
            <a:off x="2057400" y="3886200"/>
            <a:ext cx="9464040" cy="1143000"/>
          </a:xfrm>
          <a:prstGeom prst="rect">
            <a:avLst/>
          </a:prstGeom>
          <a:solidFill>
            <a:srgbClr val="F5F1E8"/>
          </a:solidFill>
          <a:ln/>
        </p:spPr>
      </p:sp>
      <p:sp>
        <p:nvSpPr>
          <p:cNvPr id="14" name="Text 12"/>
          <p:cNvSpPr/>
          <p:nvPr/>
        </p:nvSpPr>
        <p:spPr>
          <a:xfrm>
            <a:off x="2286000" y="4023360"/>
            <a:ext cx="89611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1329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Your School's Booster Club</a:t>
            </a:r>
            <a:endParaRPr lang="en-US" sz="1700" dirty="0"/>
          </a:p>
        </p:txBody>
      </p:sp>
      <p:sp>
        <p:nvSpPr>
          <p:cNvPr id="15" name="Text 13"/>
          <p:cNvSpPr/>
          <p:nvPr/>
        </p:nvSpPr>
        <p:spPr>
          <a:xfrm>
            <a:off x="2286000" y="4434840"/>
            <a:ext cx="900684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A54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Can't pay you. Can't pay you indirectly. Can't sponsor a deal that benefits you. Any payment from a booster suggests the school is behind it — and that's a violation.</a:t>
            </a:r>
            <a:endParaRPr lang="en-US" sz="1200" dirty="0"/>
          </a:p>
        </p:txBody>
      </p:sp>
      <p:sp>
        <p:nvSpPr>
          <p:cNvPr id="16" name="Shape 14"/>
          <p:cNvSpPr/>
          <p:nvPr/>
        </p:nvSpPr>
        <p:spPr>
          <a:xfrm>
            <a:off x="640080" y="5212080"/>
            <a:ext cx="1280160" cy="1143000"/>
          </a:xfrm>
          <a:prstGeom prst="rect">
            <a:avLst/>
          </a:prstGeom>
          <a:solidFill>
            <a:srgbClr val="B91C1C"/>
          </a:solidFill>
          <a:ln/>
        </p:spPr>
      </p:sp>
      <p:sp>
        <p:nvSpPr>
          <p:cNvPr id="17" name="Text 15"/>
          <p:cNvSpPr/>
          <p:nvPr/>
        </p:nvSpPr>
        <p:spPr>
          <a:xfrm>
            <a:off x="640080" y="5212080"/>
            <a:ext cx="128016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NO</a:t>
            </a:r>
            <a:endParaRPr lang="en-US" sz="3600" dirty="0"/>
          </a:p>
        </p:txBody>
      </p:sp>
      <p:sp>
        <p:nvSpPr>
          <p:cNvPr id="18" name="Shape 16"/>
          <p:cNvSpPr/>
          <p:nvPr/>
        </p:nvSpPr>
        <p:spPr>
          <a:xfrm>
            <a:off x="2057400" y="5212080"/>
            <a:ext cx="9464040" cy="1143000"/>
          </a:xfrm>
          <a:prstGeom prst="rect">
            <a:avLst/>
          </a:prstGeom>
          <a:solidFill>
            <a:srgbClr val="F5F1E8"/>
          </a:solidFill>
          <a:ln/>
        </p:spPr>
      </p:sp>
      <p:sp>
        <p:nvSpPr>
          <p:cNvPr id="19" name="Text 17"/>
          <p:cNvSpPr/>
          <p:nvPr/>
        </p:nvSpPr>
        <p:spPr>
          <a:xfrm>
            <a:off x="2286000" y="5349240"/>
            <a:ext cx="89611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1329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An NIL Collective tied to your school</a:t>
            </a:r>
            <a:endParaRPr lang="en-US" sz="1700" dirty="0"/>
          </a:p>
        </p:txBody>
      </p:sp>
      <p:sp>
        <p:nvSpPr>
          <p:cNvPr id="20" name="Text 18"/>
          <p:cNvSpPr/>
          <p:nvPr/>
        </p:nvSpPr>
        <p:spPr>
          <a:xfrm>
            <a:off x="2286000" y="5760720"/>
            <a:ext cx="900684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A54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Can't route money to you on the school's behalf. School association with a collective counts as implied sponsorship — any deal through it puts your eligibility at risk.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640080" y="6492240"/>
            <a:ext cx="10881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kern="0" spc="200" dirty="0">
                <a:solidFill>
                  <a:srgbClr val="4A54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TSSAA Amateur Rule  ·  Slide 6 of 10</a:t>
            </a:r>
            <a:endParaRPr lang="en-US" sz="9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EECBF53-0D9A-1A61-DBF5-C909D37F6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3858" y="296333"/>
            <a:ext cx="1314389" cy="16421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365760"/>
            <a:ext cx="914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C9A6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06</a:t>
            </a:r>
            <a:endParaRPr lang="en-US" sz="1400" dirty="0"/>
          </a:p>
        </p:txBody>
      </p:sp>
      <p:sp>
        <p:nvSpPr>
          <p:cNvPr id="3" name="Text 1"/>
          <p:cNvSpPr/>
          <p:nvPr/>
        </p:nvSpPr>
        <p:spPr>
          <a:xfrm>
            <a:off x="960120" y="365760"/>
            <a:ext cx="7315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4A54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CAMPS &amp; LESSONS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640080" y="868680"/>
            <a:ext cx="114300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1329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Want to run a camp? Give lessons? Go for it.</a:t>
            </a:r>
            <a:endParaRPr lang="en-US" sz="3400" dirty="0"/>
          </a:p>
        </p:txBody>
      </p:sp>
      <p:sp>
        <p:nvSpPr>
          <p:cNvPr id="5" name="Text 3"/>
          <p:cNvSpPr/>
          <p:nvPr/>
        </p:nvSpPr>
        <p:spPr>
          <a:xfrm>
            <a:off x="640080" y="1920240"/>
            <a:ext cx="10972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i="1" dirty="0">
                <a:solidFill>
                  <a:srgbClr val="4A546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It's allowed — but follow these four rules and you stay clear.</a:t>
            </a:r>
            <a:endParaRPr lang="en-US" sz="1500" dirty="0"/>
          </a:p>
        </p:txBody>
      </p:sp>
      <p:sp>
        <p:nvSpPr>
          <p:cNvPr id="6" name="Shape 4"/>
          <p:cNvSpPr/>
          <p:nvPr/>
        </p:nvSpPr>
        <p:spPr>
          <a:xfrm>
            <a:off x="640080" y="2606040"/>
            <a:ext cx="5349240" cy="1828800"/>
          </a:xfrm>
          <a:prstGeom prst="rect">
            <a:avLst/>
          </a:prstGeom>
          <a:solidFill>
            <a:srgbClr val="FFFFFF"/>
          </a:solidFill>
          <a:ln w="12700">
            <a:solidFill>
              <a:srgbClr val="E0DDD3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640080" y="2606040"/>
            <a:ext cx="73152" cy="1828800"/>
          </a:xfrm>
          <a:prstGeom prst="rect">
            <a:avLst/>
          </a:prstGeom>
          <a:solidFill>
            <a:srgbClr val="B91C1C"/>
          </a:solidFill>
          <a:ln/>
        </p:spPr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926080"/>
            <a:ext cx="365760" cy="36576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417320" y="2880360"/>
            <a:ext cx="4343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329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Don't put your school in the ad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1417320" y="3383280"/>
            <a:ext cx="434340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A54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school's name can't appear in any flyer, post, or advertisement promoting your camp or lessons.</a:t>
            </a:r>
            <a:endParaRPr lang="en-US" sz="1200" dirty="0"/>
          </a:p>
        </p:txBody>
      </p:sp>
      <p:sp>
        <p:nvSpPr>
          <p:cNvPr id="11" name="Shape 8"/>
          <p:cNvSpPr/>
          <p:nvPr/>
        </p:nvSpPr>
        <p:spPr>
          <a:xfrm>
            <a:off x="6172200" y="2606040"/>
            <a:ext cx="5349240" cy="1828800"/>
          </a:xfrm>
          <a:prstGeom prst="rect">
            <a:avLst/>
          </a:prstGeom>
          <a:solidFill>
            <a:srgbClr val="FFFFFF"/>
          </a:solidFill>
          <a:ln w="12700">
            <a:solidFill>
              <a:srgbClr val="E0DDD3"/>
            </a:solidFill>
            <a:prstDash val="solid"/>
          </a:ln>
        </p:spPr>
      </p:sp>
      <p:sp>
        <p:nvSpPr>
          <p:cNvPr id="12" name="Shape 9"/>
          <p:cNvSpPr/>
          <p:nvPr/>
        </p:nvSpPr>
        <p:spPr>
          <a:xfrm>
            <a:off x="6172200" y="2606040"/>
            <a:ext cx="73152" cy="1828800"/>
          </a:xfrm>
          <a:prstGeom prst="rect">
            <a:avLst/>
          </a:prstGeom>
          <a:solidFill>
            <a:srgbClr val="B91C1C"/>
          </a:solidFill>
          <a:ln/>
        </p:spPr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520" y="2926080"/>
            <a:ext cx="365760" cy="365760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6949440" y="2880360"/>
            <a:ext cx="4343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329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Don't ask your coach to help</a:t>
            </a:r>
            <a:endParaRPr lang="en-US" sz="1600" dirty="0"/>
          </a:p>
        </p:txBody>
      </p:sp>
      <p:sp>
        <p:nvSpPr>
          <p:cNvPr id="15" name="Text 11"/>
          <p:cNvSpPr/>
          <p:nvPr/>
        </p:nvSpPr>
        <p:spPr>
          <a:xfrm>
            <a:off x="6949440" y="3383280"/>
            <a:ext cx="434340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A54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 your coach assists with the camp, that suggests school endorsement. They have to stay completely out.</a:t>
            </a:r>
            <a:endParaRPr lang="en-US" sz="1200" dirty="0"/>
          </a:p>
        </p:txBody>
      </p:sp>
      <p:sp>
        <p:nvSpPr>
          <p:cNvPr id="16" name="Shape 12"/>
          <p:cNvSpPr/>
          <p:nvPr/>
        </p:nvSpPr>
        <p:spPr>
          <a:xfrm>
            <a:off x="640080" y="4617720"/>
            <a:ext cx="5349240" cy="1828800"/>
          </a:xfrm>
          <a:prstGeom prst="rect">
            <a:avLst/>
          </a:prstGeom>
          <a:solidFill>
            <a:srgbClr val="FFFFFF"/>
          </a:solidFill>
          <a:ln w="12700">
            <a:solidFill>
              <a:srgbClr val="E0DDD3"/>
            </a:solidFill>
            <a:prstDash val="solid"/>
          </a:ln>
        </p:spPr>
      </p:sp>
      <p:sp>
        <p:nvSpPr>
          <p:cNvPr id="17" name="Shape 13"/>
          <p:cNvSpPr/>
          <p:nvPr/>
        </p:nvSpPr>
        <p:spPr>
          <a:xfrm>
            <a:off x="640080" y="4617720"/>
            <a:ext cx="73152" cy="1828800"/>
          </a:xfrm>
          <a:prstGeom prst="rect">
            <a:avLst/>
          </a:prstGeom>
          <a:solidFill>
            <a:srgbClr val="2C7A3D"/>
          </a:solidFill>
          <a:ln/>
        </p:spPr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4937760"/>
            <a:ext cx="365760" cy="365760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1417320" y="4892040"/>
            <a:ext cx="4343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329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School facilities? Pay like everyone else</a:t>
            </a:r>
            <a:endParaRPr lang="en-US" sz="1600" dirty="0"/>
          </a:p>
        </p:txBody>
      </p:sp>
      <p:sp>
        <p:nvSpPr>
          <p:cNvPr id="20" name="Text 15"/>
          <p:cNvSpPr/>
          <p:nvPr/>
        </p:nvSpPr>
        <p:spPr>
          <a:xfrm>
            <a:off x="1417320" y="5394960"/>
            <a:ext cx="434340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A54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 you use a school field, gym, or court, you follow the same agreement and pay the same fees as any other student renting it.</a:t>
            </a:r>
            <a:endParaRPr lang="en-US" sz="1200" dirty="0"/>
          </a:p>
        </p:txBody>
      </p:sp>
      <p:sp>
        <p:nvSpPr>
          <p:cNvPr id="21" name="Shape 16"/>
          <p:cNvSpPr/>
          <p:nvPr/>
        </p:nvSpPr>
        <p:spPr>
          <a:xfrm>
            <a:off x="6172200" y="4617720"/>
            <a:ext cx="5349240" cy="1828800"/>
          </a:xfrm>
          <a:prstGeom prst="rect">
            <a:avLst/>
          </a:prstGeom>
          <a:solidFill>
            <a:srgbClr val="FFFFFF"/>
          </a:solidFill>
          <a:ln w="12700">
            <a:solidFill>
              <a:srgbClr val="E0DDD3"/>
            </a:solidFill>
            <a:prstDash val="solid"/>
          </a:ln>
        </p:spPr>
      </p:sp>
      <p:sp>
        <p:nvSpPr>
          <p:cNvPr id="22" name="Shape 17"/>
          <p:cNvSpPr/>
          <p:nvPr/>
        </p:nvSpPr>
        <p:spPr>
          <a:xfrm>
            <a:off x="6172200" y="4617720"/>
            <a:ext cx="73152" cy="1828800"/>
          </a:xfrm>
          <a:prstGeom prst="rect">
            <a:avLst/>
          </a:prstGeom>
          <a:solidFill>
            <a:srgbClr val="2C7A3D"/>
          </a:solidFill>
          <a:ln/>
        </p:spPr>
      </p:sp>
      <p:pic>
        <p:nvPicPr>
          <p:cNvPr id="23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6520" y="4937760"/>
            <a:ext cx="365760" cy="365760"/>
          </a:xfrm>
          <a:prstGeom prst="rect">
            <a:avLst/>
          </a:prstGeom>
        </p:spPr>
      </p:pic>
      <p:sp>
        <p:nvSpPr>
          <p:cNvPr id="24" name="Text 18"/>
          <p:cNvSpPr/>
          <p:nvPr/>
        </p:nvSpPr>
        <p:spPr>
          <a:xfrm>
            <a:off x="6949440" y="4892040"/>
            <a:ext cx="4343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329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Tell people the location after they sign up</a:t>
            </a:r>
            <a:endParaRPr lang="en-US" sz="1600" dirty="0"/>
          </a:p>
        </p:txBody>
      </p:sp>
      <p:sp>
        <p:nvSpPr>
          <p:cNvPr id="25" name="Text 19"/>
          <p:cNvSpPr/>
          <p:nvPr/>
        </p:nvSpPr>
        <p:spPr>
          <a:xfrm>
            <a:off x="6949440" y="5394960"/>
            <a:ext cx="434340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A54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Once a parent contacts you, you can tell them where lessons happen — even if it's the school. Just don't put it in the ad.</a:t>
            </a:r>
            <a:endParaRPr lang="en-US" sz="1200" dirty="0"/>
          </a:p>
        </p:txBody>
      </p:sp>
      <p:sp>
        <p:nvSpPr>
          <p:cNvPr id="26" name="Text 20"/>
          <p:cNvSpPr/>
          <p:nvPr/>
        </p:nvSpPr>
        <p:spPr>
          <a:xfrm>
            <a:off x="640080" y="6492240"/>
            <a:ext cx="10881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kern="0" spc="200" dirty="0">
                <a:solidFill>
                  <a:srgbClr val="4A54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TSSAA Amateur Rule  ·  Slide 7 of 10</a:t>
            </a:r>
            <a:endParaRPr lang="en-US" sz="900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F3D54DF-BFFB-2A7D-86E7-3018AECB80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5645" y="209485"/>
            <a:ext cx="1314389" cy="16421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365760"/>
            <a:ext cx="914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C9A6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07</a:t>
            </a:r>
            <a:endParaRPr lang="en-US" sz="1400" dirty="0"/>
          </a:p>
        </p:txBody>
      </p:sp>
      <p:sp>
        <p:nvSpPr>
          <p:cNvPr id="3" name="Text 1"/>
          <p:cNvSpPr/>
          <p:nvPr/>
        </p:nvSpPr>
        <p:spPr>
          <a:xfrm>
            <a:off x="960120" y="365760"/>
            <a:ext cx="7315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4A54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IT COSTS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640080" y="868680"/>
            <a:ext cx="109728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1329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What violations actually cost you.</a:t>
            </a:r>
            <a:endParaRPr lang="en-US" sz="4000" dirty="0"/>
          </a:p>
        </p:txBody>
      </p:sp>
      <p:sp>
        <p:nvSpPr>
          <p:cNvPr id="5" name="Text 3"/>
          <p:cNvSpPr/>
          <p:nvPr/>
        </p:nvSpPr>
        <p:spPr>
          <a:xfrm>
            <a:off x="640080" y="1920240"/>
            <a:ext cx="10972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i="1" dirty="0">
                <a:solidFill>
                  <a:srgbClr val="4A546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Penalties escalate fast. The second one is the season-ender.</a:t>
            </a:r>
            <a:endParaRPr lang="en-US" sz="1500" dirty="0"/>
          </a:p>
        </p:txBody>
      </p:sp>
      <p:sp>
        <p:nvSpPr>
          <p:cNvPr id="6" name="Shape 4"/>
          <p:cNvSpPr/>
          <p:nvPr/>
        </p:nvSpPr>
        <p:spPr>
          <a:xfrm>
            <a:off x="640080" y="2560320"/>
            <a:ext cx="1280160" cy="1143000"/>
          </a:xfrm>
          <a:prstGeom prst="rect">
            <a:avLst/>
          </a:prstGeom>
          <a:solidFill>
            <a:srgbClr val="C9A647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2560320"/>
            <a:ext cx="12801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1ST</a:t>
            </a:r>
            <a:endParaRPr lang="en-US" sz="2800" dirty="0"/>
          </a:p>
        </p:txBody>
      </p:sp>
      <p:sp>
        <p:nvSpPr>
          <p:cNvPr id="8" name="Text 6"/>
          <p:cNvSpPr/>
          <p:nvPr/>
        </p:nvSpPr>
        <p:spPr>
          <a:xfrm>
            <a:off x="640080" y="3200400"/>
            <a:ext cx="12801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900" kern="0" spc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VIOLATION</a:t>
            </a:r>
            <a:endParaRPr lang="en-US" sz="900" dirty="0"/>
          </a:p>
        </p:txBody>
      </p:sp>
      <p:sp>
        <p:nvSpPr>
          <p:cNvPr id="9" name="Shape 7"/>
          <p:cNvSpPr/>
          <p:nvPr/>
        </p:nvSpPr>
        <p:spPr>
          <a:xfrm>
            <a:off x="2057400" y="2560320"/>
            <a:ext cx="9464040" cy="1143000"/>
          </a:xfrm>
          <a:prstGeom prst="rect">
            <a:avLst/>
          </a:prstGeom>
          <a:solidFill>
            <a:srgbClr val="F5F1E8"/>
          </a:solidFill>
          <a:ln/>
        </p:spPr>
      </p:sp>
      <p:sp>
        <p:nvSpPr>
          <p:cNvPr id="10" name="Text 8"/>
          <p:cNvSpPr/>
          <p:nvPr/>
        </p:nvSpPr>
        <p:spPr>
          <a:xfrm>
            <a:off x="2286000" y="2697480"/>
            <a:ext cx="8961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kern="0" spc="200" dirty="0">
                <a:solidFill>
                  <a:srgbClr val="13294B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FORMAL WARNING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2286000" y="3063240"/>
            <a:ext cx="90068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A54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You'll get a written warning and have to return any awards or money you got in violation. You also have to immediately remove the offending post, ad, or sponsorship.</a:t>
            </a:r>
            <a:endParaRPr lang="en-US" sz="1200" dirty="0"/>
          </a:p>
        </p:txBody>
      </p:sp>
      <p:sp>
        <p:nvSpPr>
          <p:cNvPr id="12" name="Shape 10"/>
          <p:cNvSpPr/>
          <p:nvPr/>
        </p:nvSpPr>
        <p:spPr>
          <a:xfrm>
            <a:off x="640080" y="3886200"/>
            <a:ext cx="1280160" cy="1143000"/>
          </a:xfrm>
          <a:prstGeom prst="rect">
            <a:avLst/>
          </a:prstGeom>
          <a:solidFill>
            <a:srgbClr val="D97706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886200"/>
            <a:ext cx="12801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2ND</a:t>
            </a:r>
            <a:endParaRPr lang="en-US" sz="2800" dirty="0"/>
          </a:p>
        </p:txBody>
      </p:sp>
      <p:sp>
        <p:nvSpPr>
          <p:cNvPr id="14" name="Text 12"/>
          <p:cNvSpPr/>
          <p:nvPr/>
        </p:nvSpPr>
        <p:spPr>
          <a:xfrm>
            <a:off x="640080" y="4526280"/>
            <a:ext cx="12801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900" kern="0" spc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VIOLATION</a:t>
            </a:r>
            <a:endParaRPr lang="en-US" sz="900" dirty="0"/>
          </a:p>
        </p:txBody>
      </p:sp>
      <p:sp>
        <p:nvSpPr>
          <p:cNvPr id="15" name="Shape 13"/>
          <p:cNvSpPr/>
          <p:nvPr/>
        </p:nvSpPr>
        <p:spPr>
          <a:xfrm>
            <a:off x="2057400" y="3886200"/>
            <a:ext cx="9464040" cy="1143000"/>
          </a:xfrm>
          <a:prstGeom prst="rect">
            <a:avLst/>
          </a:prstGeom>
          <a:solidFill>
            <a:srgbClr val="F5F1E8"/>
          </a:solidFill>
          <a:ln/>
        </p:spPr>
      </p:sp>
      <p:sp>
        <p:nvSpPr>
          <p:cNvPr id="16" name="Text 14"/>
          <p:cNvSpPr/>
          <p:nvPr/>
        </p:nvSpPr>
        <p:spPr>
          <a:xfrm>
            <a:off x="2286000" y="4023360"/>
            <a:ext cx="8961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kern="0" spc="200" dirty="0">
                <a:solidFill>
                  <a:srgbClr val="13294B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ONE FULL YEAR INELIGIBLE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2286000" y="4389120"/>
            <a:ext cx="90068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A54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 can't compete in ANY interscholastic athletics — every sport, every level — for a full year from the date TSSAA makes the call. Senior year? It's over.</a:t>
            </a:r>
            <a:endParaRPr lang="en-US" sz="1200" dirty="0"/>
          </a:p>
        </p:txBody>
      </p:sp>
      <p:sp>
        <p:nvSpPr>
          <p:cNvPr id="18" name="Shape 16"/>
          <p:cNvSpPr/>
          <p:nvPr/>
        </p:nvSpPr>
        <p:spPr>
          <a:xfrm>
            <a:off x="640080" y="5212080"/>
            <a:ext cx="1280160" cy="1143000"/>
          </a:xfrm>
          <a:prstGeom prst="rect">
            <a:avLst/>
          </a:prstGeom>
          <a:solidFill>
            <a:srgbClr val="B91C1C"/>
          </a:solidFill>
          <a:ln/>
        </p:spPr>
      </p:sp>
      <p:sp>
        <p:nvSpPr>
          <p:cNvPr id="19" name="Text 17"/>
          <p:cNvSpPr/>
          <p:nvPr/>
        </p:nvSpPr>
        <p:spPr>
          <a:xfrm>
            <a:off x="640080" y="5212080"/>
            <a:ext cx="12801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3RD</a:t>
            </a:r>
            <a:endParaRPr lang="en-US" sz="2800" dirty="0"/>
          </a:p>
        </p:txBody>
      </p:sp>
      <p:sp>
        <p:nvSpPr>
          <p:cNvPr id="20" name="Text 18"/>
          <p:cNvSpPr/>
          <p:nvPr/>
        </p:nvSpPr>
        <p:spPr>
          <a:xfrm>
            <a:off x="640080" y="5852160"/>
            <a:ext cx="12801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900" kern="0" spc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VIOLATION</a:t>
            </a:r>
            <a:endParaRPr lang="en-US" sz="900" dirty="0"/>
          </a:p>
        </p:txBody>
      </p:sp>
      <p:sp>
        <p:nvSpPr>
          <p:cNvPr id="21" name="Shape 19"/>
          <p:cNvSpPr/>
          <p:nvPr/>
        </p:nvSpPr>
        <p:spPr>
          <a:xfrm>
            <a:off x="2057400" y="5212080"/>
            <a:ext cx="9464040" cy="1143000"/>
          </a:xfrm>
          <a:prstGeom prst="rect">
            <a:avLst/>
          </a:prstGeom>
          <a:solidFill>
            <a:srgbClr val="F5F1E8"/>
          </a:solidFill>
          <a:ln/>
        </p:spPr>
      </p:sp>
      <p:sp>
        <p:nvSpPr>
          <p:cNvPr id="22" name="Text 20"/>
          <p:cNvSpPr/>
          <p:nvPr/>
        </p:nvSpPr>
        <p:spPr>
          <a:xfrm>
            <a:off x="2286000" y="5349240"/>
            <a:ext cx="8961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kern="0" spc="200" dirty="0">
                <a:solidFill>
                  <a:srgbClr val="13294B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EXECUTIVE DIRECTOR DECIDES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2286000" y="5715000"/>
            <a:ext cx="90068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A54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penalty becomes whatever the TSSAA Executive Director determines is appropriate based on how serious or deliberate the violations were.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640080" y="6492240"/>
            <a:ext cx="10881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kern="0" spc="200" dirty="0">
                <a:solidFill>
                  <a:srgbClr val="4A54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TSSAA Amateur Rule  ·  Slide 8 of 10</a:t>
            </a:r>
            <a:endParaRPr lang="en-US" sz="9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58668D4-4370-DF98-65F3-70AA45386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3858" y="296333"/>
            <a:ext cx="1314389" cy="16421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A17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365760"/>
            <a:ext cx="914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C9A6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08</a:t>
            </a:r>
            <a:endParaRPr lang="en-US" sz="1400" dirty="0"/>
          </a:p>
        </p:txBody>
      </p:sp>
      <p:sp>
        <p:nvSpPr>
          <p:cNvPr id="3" name="Text 1"/>
          <p:cNvSpPr/>
          <p:nvPr/>
        </p:nvSpPr>
        <p:spPr>
          <a:xfrm>
            <a:off x="960120" y="365760"/>
            <a:ext cx="7315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9D4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BEFORE YOU POST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640080" y="868680"/>
            <a:ext cx="109728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5-second pre-post check.</a:t>
            </a:r>
            <a:endParaRPr lang="en-US" sz="3800" dirty="0"/>
          </a:p>
        </p:txBody>
      </p:sp>
      <p:sp>
        <p:nvSpPr>
          <p:cNvPr id="5" name="Text 3"/>
          <p:cNvSpPr/>
          <p:nvPr/>
        </p:nvSpPr>
        <p:spPr>
          <a:xfrm>
            <a:off x="640080" y="1920240"/>
            <a:ext cx="10972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i="1" dirty="0">
                <a:solidFill>
                  <a:srgbClr val="C9A647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Five questions. If any answer is wrong, fix it before the post goes live.</a:t>
            </a:r>
            <a:endParaRPr lang="en-US" sz="1500" dirty="0"/>
          </a:p>
        </p:txBody>
      </p:sp>
      <p:sp>
        <p:nvSpPr>
          <p:cNvPr id="6" name="Shape 4"/>
          <p:cNvSpPr/>
          <p:nvPr/>
        </p:nvSpPr>
        <p:spPr>
          <a:xfrm>
            <a:off x="640080" y="2606040"/>
            <a:ext cx="502920" cy="502920"/>
          </a:xfrm>
          <a:prstGeom prst="ellipse">
            <a:avLst/>
          </a:prstGeom>
          <a:solidFill>
            <a:srgbClr val="C9A647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2606040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i="1" dirty="0">
                <a:solidFill>
                  <a:srgbClr val="0A17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2000" dirty="0"/>
          </a:p>
        </p:txBody>
      </p:sp>
      <p:sp>
        <p:nvSpPr>
          <p:cNvPr id="8" name="Text 6"/>
          <p:cNvSpPr/>
          <p:nvPr/>
        </p:nvSpPr>
        <p:spPr>
          <a:xfrm>
            <a:off x="1325880" y="2560320"/>
            <a:ext cx="6858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Am I in my school uniform or wearing the logo?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1325880" y="2898648"/>
            <a:ext cx="6858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C9D4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 yes — change before you shoot.</a:t>
            </a:r>
            <a:endParaRPr lang="en-US" sz="1200" dirty="0"/>
          </a:p>
        </p:txBody>
      </p:sp>
      <p:sp>
        <p:nvSpPr>
          <p:cNvPr id="10" name="Shape 8"/>
          <p:cNvSpPr/>
          <p:nvPr/>
        </p:nvSpPr>
        <p:spPr>
          <a:xfrm>
            <a:off x="640080" y="3319272"/>
            <a:ext cx="502920" cy="502920"/>
          </a:xfrm>
          <a:prstGeom prst="ellipse">
            <a:avLst/>
          </a:prstGeom>
          <a:solidFill>
            <a:srgbClr val="C9A647"/>
          </a:solidFill>
          <a:ln/>
        </p:spPr>
      </p:sp>
      <p:sp>
        <p:nvSpPr>
          <p:cNvPr id="11" name="Text 9"/>
          <p:cNvSpPr/>
          <p:nvPr/>
        </p:nvSpPr>
        <p:spPr>
          <a:xfrm>
            <a:off x="640080" y="3319272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i="1" dirty="0">
                <a:solidFill>
                  <a:srgbClr val="0A17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2000" dirty="0"/>
          </a:p>
        </p:txBody>
      </p:sp>
      <p:sp>
        <p:nvSpPr>
          <p:cNvPr id="12" name="Text 10"/>
          <p:cNvSpPr/>
          <p:nvPr/>
        </p:nvSpPr>
        <p:spPr>
          <a:xfrm>
            <a:off x="1325880" y="3273552"/>
            <a:ext cx="6858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Am I mentioning a state title, all-state honor, or championship?</a:t>
            </a:r>
            <a:endParaRPr lang="en-US" sz="1500" dirty="0"/>
          </a:p>
        </p:txBody>
      </p:sp>
      <p:sp>
        <p:nvSpPr>
          <p:cNvPr id="13" name="Text 11"/>
          <p:cNvSpPr/>
          <p:nvPr/>
        </p:nvSpPr>
        <p:spPr>
          <a:xfrm>
            <a:off x="1325880" y="3611880"/>
            <a:ext cx="6858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C9D4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 yes — cut it.</a:t>
            </a: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640080" y="4032504"/>
            <a:ext cx="502920" cy="502920"/>
          </a:xfrm>
          <a:prstGeom prst="ellipse">
            <a:avLst/>
          </a:prstGeom>
          <a:solidFill>
            <a:srgbClr val="C9A647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4032504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i="1" dirty="0">
                <a:solidFill>
                  <a:srgbClr val="0A17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2000" dirty="0"/>
          </a:p>
        </p:txBody>
      </p:sp>
      <p:sp>
        <p:nvSpPr>
          <p:cNvPr id="16" name="Text 14"/>
          <p:cNvSpPr/>
          <p:nvPr/>
        </p:nvSpPr>
        <p:spPr>
          <a:xfrm>
            <a:off x="1325880" y="3986784"/>
            <a:ext cx="6858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Does my bio name my school or team?</a:t>
            </a:r>
            <a:endParaRPr lang="en-US" sz="1500" dirty="0"/>
          </a:p>
        </p:txBody>
      </p:sp>
      <p:sp>
        <p:nvSpPr>
          <p:cNvPr id="17" name="Text 15"/>
          <p:cNvSpPr/>
          <p:nvPr/>
        </p:nvSpPr>
        <p:spPr>
          <a:xfrm>
            <a:off x="1325880" y="4325112"/>
            <a:ext cx="6858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C9D4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 yes — strip it before you post the deal.</a:t>
            </a:r>
            <a:endParaRPr lang="en-US" sz="1200" dirty="0"/>
          </a:p>
        </p:txBody>
      </p:sp>
      <p:sp>
        <p:nvSpPr>
          <p:cNvPr id="18" name="Shape 16"/>
          <p:cNvSpPr/>
          <p:nvPr/>
        </p:nvSpPr>
        <p:spPr>
          <a:xfrm>
            <a:off x="640080" y="4745736"/>
            <a:ext cx="502920" cy="502920"/>
          </a:xfrm>
          <a:prstGeom prst="ellipse">
            <a:avLst/>
          </a:prstGeom>
          <a:solidFill>
            <a:srgbClr val="C9A647"/>
          </a:solidFill>
          <a:ln/>
        </p:spPr>
      </p:sp>
      <p:sp>
        <p:nvSpPr>
          <p:cNvPr id="19" name="Text 17"/>
          <p:cNvSpPr/>
          <p:nvPr/>
        </p:nvSpPr>
        <p:spPr>
          <a:xfrm>
            <a:off x="640080" y="4745736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i="1" dirty="0">
                <a:solidFill>
                  <a:srgbClr val="0A17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2000" dirty="0"/>
          </a:p>
        </p:txBody>
      </p:sp>
      <p:sp>
        <p:nvSpPr>
          <p:cNvPr id="20" name="Text 18"/>
          <p:cNvSpPr/>
          <p:nvPr/>
        </p:nvSpPr>
        <p:spPr>
          <a:xfrm>
            <a:off x="1325880" y="4700016"/>
            <a:ext cx="6858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Did my coach, athletic director, or booster club help with this?</a:t>
            </a:r>
            <a:endParaRPr lang="en-US" sz="1500" dirty="0"/>
          </a:p>
        </p:txBody>
      </p:sp>
      <p:sp>
        <p:nvSpPr>
          <p:cNvPr id="21" name="Text 19"/>
          <p:cNvSpPr/>
          <p:nvPr/>
        </p:nvSpPr>
        <p:spPr>
          <a:xfrm>
            <a:off x="1325880" y="5038344"/>
            <a:ext cx="6858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C9D4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 yes — stop. Take it down.</a:t>
            </a:r>
            <a:endParaRPr lang="en-US" sz="1200" dirty="0"/>
          </a:p>
        </p:txBody>
      </p:sp>
      <p:sp>
        <p:nvSpPr>
          <p:cNvPr id="22" name="Shape 20"/>
          <p:cNvSpPr/>
          <p:nvPr/>
        </p:nvSpPr>
        <p:spPr>
          <a:xfrm>
            <a:off x="640080" y="5458968"/>
            <a:ext cx="502920" cy="502920"/>
          </a:xfrm>
          <a:prstGeom prst="ellipse">
            <a:avLst/>
          </a:prstGeom>
          <a:solidFill>
            <a:srgbClr val="C9A647"/>
          </a:solidFill>
          <a:ln/>
        </p:spPr>
      </p:sp>
      <p:sp>
        <p:nvSpPr>
          <p:cNvPr id="23" name="Text 21"/>
          <p:cNvSpPr/>
          <p:nvPr/>
        </p:nvSpPr>
        <p:spPr>
          <a:xfrm>
            <a:off x="640080" y="5458968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i="1" dirty="0">
                <a:solidFill>
                  <a:srgbClr val="0A17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2000" dirty="0"/>
          </a:p>
        </p:txBody>
      </p:sp>
      <p:sp>
        <p:nvSpPr>
          <p:cNvPr id="24" name="Text 22"/>
          <p:cNvSpPr/>
          <p:nvPr/>
        </p:nvSpPr>
        <p:spPr>
          <a:xfrm>
            <a:off x="1325880" y="5413248"/>
            <a:ext cx="6858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Did I talk to a parent or independent advisor about it first?</a:t>
            </a:r>
            <a:endParaRPr lang="en-US" sz="1500" dirty="0"/>
          </a:p>
        </p:txBody>
      </p:sp>
      <p:sp>
        <p:nvSpPr>
          <p:cNvPr id="25" name="Text 23"/>
          <p:cNvSpPr/>
          <p:nvPr/>
        </p:nvSpPr>
        <p:spPr>
          <a:xfrm>
            <a:off x="1325880" y="5751576"/>
            <a:ext cx="6858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C9D4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 no — wait until you do.</a:t>
            </a:r>
            <a:endParaRPr lang="en-US" sz="1200" dirty="0"/>
          </a:p>
        </p:txBody>
      </p:sp>
      <p:sp>
        <p:nvSpPr>
          <p:cNvPr id="26" name="Shape 24"/>
          <p:cNvSpPr/>
          <p:nvPr/>
        </p:nvSpPr>
        <p:spPr>
          <a:xfrm>
            <a:off x="8503920" y="2606040"/>
            <a:ext cx="3017520" cy="3703320"/>
          </a:xfrm>
          <a:prstGeom prst="rect">
            <a:avLst/>
          </a:prstGeom>
          <a:solidFill>
            <a:srgbClr val="13294B"/>
          </a:solidFill>
          <a:ln w="12700">
            <a:solidFill>
              <a:srgbClr val="C9A647"/>
            </a:solidFill>
            <a:prstDash val="solid"/>
          </a:ln>
        </p:spPr>
      </p:sp>
      <p:pic>
        <p:nvPicPr>
          <p:cNvPr id="2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2520" y="2834640"/>
            <a:ext cx="502920" cy="502920"/>
          </a:xfrm>
          <a:prstGeom prst="rect">
            <a:avLst/>
          </a:prstGeom>
        </p:spPr>
      </p:pic>
      <p:sp>
        <p:nvSpPr>
          <p:cNvPr id="28" name="Text 25"/>
          <p:cNvSpPr/>
          <p:nvPr/>
        </p:nvSpPr>
        <p:spPr>
          <a:xfrm>
            <a:off x="8732520" y="3429000"/>
            <a:ext cx="2697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300" dirty="0">
                <a:solidFill>
                  <a:srgbClr val="C9A6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ONE RULE OF THUMB</a:t>
            </a:r>
            <a:endParaRPr lang="en-US" sz="1000" dirty="0"/>
          </a:p>
        </p:txBody>
      </p:sp>
      <p:sp>
        <p:nvSpPr>
          <p:cNvPr id="29" name="Text 26"/>
          <p:cNvSpPr/>
          <p:nvPr/>
        </p:nvSpPr>
        <p:spPr>
          <a:xfrm>
            <a:off x="8732520" y="3794760"/>
            <a:ext cx="260604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If a stranger could read your post and think your school is behind the deal — don't post it.</a:t>
            </a:r>
            <a:endParaRPr lang="en-US" sz="1600" dirty="0"/>
          </a:p>
        </p:txBody>
      </p:sp>
      <p:sp>
        <p:nvSpPr>
          <p:cNvPr id="30" name="Text 27"/>
          <p:cNvSpPr/>
          <p:nvPr/>
        </p:nvSpPr>
        <p:spPr>
          <a:xfrm>
            <a:off x="640080" y="6492240"/>
            <a:ext cx="10881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kern="0" spc="200" dirty="0">
                <a:solidFill>
                  <a:srgbClr val="8A96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TSSAA Amateur Rule  ·  Slide 9 of 10</a:t>
            </a:r>
            <a:endParaRPr lang="en-US" sz="9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975482F-4D82-2878-AB3F-FFC72D5400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3858" y="296333"/>
            <a:ext cx="1314389" cy="16421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1381</Words>
  <Application>Microsoft Macintosh PowerPoint</Application>
  <PresentationFormat>Widescreen</PresentationFormat>
  <Paragraphs>158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Consolas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TSSAA NIL — Student-Athlete Briefing</dc:title>
  <dc:subject>PptxGenJS Presentation</dc:subject>
  <dc:creator>Cumberland University</dc:creator>
  <cp:lastModifiedBy>Joshua Greer</cp:lastModifiedBy>
  <cp:revision>2</cp:revision>
  <dcterms:created xsi:type="dcterms:W3CDTF">2026-05-07T23:47:50Z</dcterms:created>
  <dcterms:modified xsi:type="dcterms:W3CDTF">2026-05-08T14:50:38Z</dcterms:modified>
</cp:coreProperties>
</file>