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52"/>
    <p:restoredTop sz="94610"/>
  </p:normalViewPr>
  <p:slideViewPr>
    <p:cSldViewPr snapToGrid="0" snapToObjects="1">
      <p:cViewPr varScale="1">
        <p:scale>
          <a:sx n="149" d="100"/>
          <a:sy n="149" d="100"/>
        </p:scale>
        <p:origin x="19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2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ILvanaSports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1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1200000">
            <a:off x="-914400" y="-914400"/>
            <a:ext cx="36576" cy="8686800"/>
          </a:xfrm>
          <a:prstGeom prst="rect">
            <a:avLst/>
          </a:prstGeom>
          <a:solidFill>
            <a:srgbClr val="C9A647">
              <a:alpha val="15000"/>
            </a:srgbClr>
          </a:solidFill>
          <a:ln/>
        </p:spPr>
      </p:sp>
      <p:sp>
        <p:nvSpPr>
          <p:cNvPr id="3" name="Shape 1"/>
          <p:cNvSpPr/>
          <p:nvPr/>
        </p:nvSpPr>
        <p:spPr>
          <a:xfrm rot="1200000">
            <a:off x="1463040" y="-914400"/>
            <a:ext cx="36576" cy="8686800"/>
          </a:xfrm>
          <a:prstGeom prst="rect">
            <a:avLst/>
          </a:prstGeom>
          <a:solidFill>
            <a:srgbClr val="C9A647">
              <a:alpha val="15000"/>
            </a:srgbClr>
          </a:solidFill>
          <a:ln/>
        </p:spPr>
      </p:sp>
      <p:sp>
        <p:nvSpPr>
          <p:cNvPr id="4" name="Shape 2"/>
          <p:cNvSpPr/>
          <p:nvPr/>
        </p:nvSpPr>
        <p:spPr>
          <a:xfrm rot="1200000">
            <a:off x="3840480" y="-914400"/>
            <a:ext cx="36576" cy="8686800"/>
          </a:xfrm>
          <a:prstGeom prst="rect">
            <a:avLst/>
          </a:prstGeom>
          <a:solidFill>
            <a:srgbClr val="C9A647">
              <a:alpha val="15000"/>
            </a:srgbClr>
          </a:solidFill>
          <a:ln/>
        </p:spPr>
      </p:sp>
      <p:sp>
        <p:nvSpPr>
          <p:cNvPr id="5" name="Shape 3"/>
          <p:cNvSpPr/>
          <p:nvPr/>
        </p:nvSpPr>
        <p:spPr>
          <a:xfrm rot="1200000">
            <a:off x="6217920" y="-914400"/>
            <a:ext cx="36576" cy="8686800"/>
          </a:xfrm>
          <a:prstGeom prst="rect">
            <a:avLst/>
          </a:prstGeom>
          <a:solidFill>
            <a:srgbClr val="C9A647">
              <a:alpha val="15000"/>
            </a:srgbClr>
          </a:solidFill>
          <a:ln/>
        </p:spPr>
      </p:sp>
      <p:sp>
        <p:nvSpPr>
          <p:cNvPr id="6" name="Shape 4"/>
          <p:cNvSpPr/>
          <p:nvPr/>
        </p:nvSpPr>
        <p:spPr>
          <a:xfrm rot="1200000">
            <a:off x="8595360" y="-914400"/>
            <a:ext cx="36576" cy="8686800"/>
          </a:xfrm>
          <a:prstGeom prst="rect">
            <a:avLst/>
          </a:prstGeom>
          <a:solidFill>
            <a:srgbClr val="C9A647">
              <a:alpha val="15000"/>
            </a:srgbClr>
          </a:solidFill>
          <a:ln/>
        </p:spPr>
      </p:sp>
      <p:sp>
        <p:nvSpPr>
          <p:cNvPr id="7" name="Shape 5"/>
          <p:cNvSpPr/>
          <p:nvPr/>
        </p:nvSpPr>
        <p:spPr>
          <a:xfrm rot="1200000">
            <a:off x="10972800" y="-914400"/>
            <a:ext cx="36576" cy="8686800"/>
          </a:xfrm>
          <a:prstGeom prst="rect">
            <a:avLst/>
          </a:prstGeom>
          <a:solidFill>
            <a:srgbClr val="C9A647">
              <a:alpha val="15000"/>
            </a:srgbClr>
          </a:solidFill>
          <a:ln/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502920"/>
            <a:ext cx="502920" cy="50292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280160" y="502920"/>
            <a:ext cx="7315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600" dirty="0">
                <a:solidFill>
                  <a:srgbClr val="C9A6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TSSAA COMPLIANCE BRIEFING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640080" y="2103120"/>
            <a:ext cx="548640" cy="45720"/>
          </a:xfrm>
          <a:prstGeom prst="rect">
            <a:avLst/>
          </a:prstGeom>
          <a:solidFill>
            <a:srgbClr val="C9A647"/>
          </a:solidFill>
          <a:ln/>
        </p:spPr>
      </p:sp>
      <p:sp>
        <p:nvSpPr>
          <p:cNvPr id="11" name="Text 8"/>
          <p:cNvSpPr/>
          <p:nvPr/>
        </p:nvSpPr>
        <p:spPr>
          <a:xfrm>
            <a:off x="1325880" y="196596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kern="0" spc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HIGH SCHOOL FOOTBALL COACHES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640080" y="2377440"/>
            <a:ext cx="100584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Name, Image</a:t>
            </a:r>
            <a:endParaRPr lang="en-US" sz="7200" dirty="0"/>
          </a:p>
          <a:p>
            <a:pPr marL="0" indent="0">
              <a:lnSpc>
                <a:spcPct val="95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&amp; Likeness</a:t>
            </a:r>
            <a:endParaRPr lang="en-US" sz="7200" dirty="0"/>
          </a:p>
        </p:txBody>
      </p:sp>
      <p:sp>
        <p:nvSpPr>
          <p:cNvPr id="13" name="Text 10"/>
          <p:cNvSpPr/>
          <p:nvPr/>
        </p:nvSpPr>
        <p:spPr>
          <a:xfrm>
            <a:off x="640080" y="4754880"/>
            <a:ext cx="8686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900" i="1" dirty="0">
                <a:solidFill>
                  <a:srgbClr val="C9D4E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What every Tennessee football coach needs to know about the TSSAA Amateur Rule.</a:t>
            </a:r>
            <a:endParaRPr lang="en-US" sz="1900" dirty="0"/>
          </a:p>
        </p:txBody>
      </p:sp>
      <p:sp>
        <p:nvSpPr>
          <p:cNvPr id="14" name="Shape 11"/>
          <p:cNvSpPr/>
          <p:nvPr/>
        </p:nvSpPr>
        <p:spPr>
          <a:xfrm>
            <a:off x="640080" y="6035040"/>
            <a:ext cx="10881360" cy="27432"/>
          </a:xfrm>
          <a:prstGeom prst="rect">
            <a:avLst/>
          </a:prstGeom>
          <a:solidFill>
            <a:srgbClr val="C9A647">
              <a:alpha val="50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640080" y="617220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kern="0" spc="200" dirty="0">
                <a:solidFill>
                  <a:srgbClr val="C9A6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Adopted Dec 2022  ·  TSSAA Legislative Council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6126480" y="6172200"/>
            <a:ext cx="5394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8A96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Source: tssaa.org/name-image-likeness</a:t>
            </a:r>
            <a:endParaRPr lang="en-US" sz="11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720F80-A152-5846-F722-7C663D931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356" y="331174"/>
            <a:ext cx="2177822" cy="27209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A1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09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960120" y="3657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D4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PLAYBOOK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868680"/>
            <a:ext cx="10881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coach's NIL checklist.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640080" y="178308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C9A647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Five habits that will keep you, your players, and your program eligible.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640080" y="2468880"/>
            <a:ext cx="822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1554480" y="2423160"/>
            <a:ext cx="9966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Default to "talk to your family"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1554480" y="283464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9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 time a player asks you about an NIL opportunity, redirect them to parents or independent advisors.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40080" y="3246120"/>
            <a:ext cx="822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1554480" y="3200400"/>
            <a:ext cx="9966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Keep boosters out of player payments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1554480" y="3611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9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hear about a booster club or donor offering money to players, escalate to your AD immediately.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40080" y="4023360"/>
            <a:ext cx="822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1554480" y="3977640"/>
            <a:ext cx="9966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Audit player social media occasionally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1554480" y="438912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9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don't have to police it, but a periodic glance can catch uniform photos or school references next to sponsor links.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640080" y="4800600"/>
            <a:ext cx="822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2800" dirty="0"/>
          </a:p>
        </p:txBody>
      </p:sp>
      <p:sp>
        <p:nvSpPr>
          <p:cNvPr id="16" name="Text 14"/>
          <p:cNvSpPr/>
          <p:nvPr/>
        </p:nvSpPr>
        <p:spPr>
          <a:xfrm>
            <a:off x="1554480" y="4754880"/>
            <a:ext cx="9966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Document concerns, escalate up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1554480" y="516636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9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something feels off, write a short note to your athletic director. Don't try to investigate or resolve it yourself.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40080" y="5577840"/>
            <a:ext cx="822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05</a:t>
            </a:r>
            <a:endParaRPr lang="en-US" sz="2800" dirty="0"/>
          </a:p>
        </p:txBody>
      </p:sp>
      <p:sp>
        <p:nvSpPr>
          <p:cNvPr id="19" name="Text 17"/>
          <p:cNvSpPr/>
          <p:nvPr/>
        </p:nvSpPr>
        <p:spPr>
          <a:xfrm>
            <a:off x="1554480" y="5532120"/>
            <a:ext cx="9966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Send the NFHS course every season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1554480" y="594360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9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15-minute course, free to coaches, players, and parents. Make it part of preseason paperwork.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640080" y="6492240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8A96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TSSAA Amateur Rule  ·  Slide 10 of 11</a:t>
            </a:r>
            <a:endParaRPr lang="en-US" sz="9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CE09CCD-C26A-D338-588D-EA449C15A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712" y="296333"/>
            <a:ext cx="1519535" cy="18984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960120" y="3657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RESOURCES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86868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Where to learn more.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640080" y="178308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4A546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Three trusted places to send yourself, your players, and their parents.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640080" y="2514600"/>
            <a:ext cx="10881360" cy="114300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7" name="Shape 5"/>
          <p:cNvSpPr/>
          <p:nvPr/>
        </p:nvSpPr>
        <p:spPr>
          <a:xfrm>
            <a:off x="640080" y="2514600"/>
            <a:ext cx="109728" cy="1143000"/>
          </a:xfrm>
          <a:prstGeom prst="rect">
            <a:avLst/>
          </a:prstGeom>
          <a:solidFill>
            <a:srgbClr val="C9A647"/>
          </a:solidFill>
          <a:ln/>
        </p:spPr>
      </p:sp>
      <p:sp>
        <p:nvSpPr>
          <p:cNvPr id="8" name="Text 6"/>
          <p:cNvSpPr/>
          <p:nvPr/>
        </p:nvSpPr>
        <p:spPr>
          <a:xfrm>
            <a:off x="960120" y="2624328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9A6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 COURSE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960120" y="2862072"/>
            <a:ext cx="10058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NFHS Learn — Name, Image and Likeness</a:t>
            </a:r>
            <a:endParaRPr lang="en-US" sz="1900" dirty="0"/>
          </a:p>
        </p:txBody>
      </p:sp>
      <p:sp>
        <p:nvSpPr>
          <p:cNvPr id="10" name="Text 8"/>
          <p:cNvSpPr/>
          <p:nvPr/>
        </p:nvSpPr>
        <p:spPr>
          <a:xfrm>
            <a:off x="960120" y="3227832"/>
            <a:ext cx="7772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free 15-minute course from the National Federation of State High School Associations. Clarifies what's permissible in Tennessee and 20+ other states.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8778240" y="3291840"/>
            <a:ext cx="2697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i="1" dirty="0">
                <a:solidFill>
                  <a:srgbClr val="13294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nfhslearn.com/courses/name-image-and-likeness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640080" y="3794760"/>
            <a:ext cx="10881360" cy="114300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13" name="Shape 11"/>
          <p:cNvSpPr/>
          <p:nvPr/>
        </p:nvSpPr>
        <p:spPr>
          <a:xfrm>
            <a:off x="640080" y="3794760"/>
            <a:ext cx="109728" cy="1143000"/>
          </a:xfrm>
          <a:prstGeom prst="rect">
            <a:avLst/>
          </a:prstGeom>
          <a:solidFill>
            <a:srgbClr val="C9A647"/>
          </a:solidFill>
          <a:ln/>
        </p:spPr>
      </p:sp>
      <p:sp>
        <p:nvSpPr>
          <p:cNvPr id="14" name="Text 12"/>
          <p:cNvSpPr/>
          <p:nvPr/>
        </p:nvSpPr>
        <p:spPr>
          <a:xfrm>
            <a:off x="960120" y="3904488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9A6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OFFICIAL TEXT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960120" y="4142232"/>
            <a:ext cx="10058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TSSAA Constitution &amp; Bylaws</a:t>
            </a:r>
            <a:endParaRPr lang="en-US" sz="1900" dirty="0"/>
          </a:p>
        </p:txBody>
      </p:sp>
      <p:sp>
        <p:nvSpPr>
          <p:cNvPr id="16" name="Text 14"/>
          <p:cNvSpPr/>
          <p:nvPr/>
        </p:nvSpPr>
        <p:spPr>
          <a:xfrm>
            <a:off x="960120" y="4507992"/>
            <a:ext cx="7772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full Amateur Rule and all related policies, in their current form. Bookmark this for any judgment call.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8778240" y="4572000"/>
            <a:ext cx="2697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i="1" dirty="0">
                <a:solidFill>
                  <a:srgbClr val="13294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tssaa.org — Constitution &amp; Bylaws (2023-24 PDF)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640080" y="5074920"/>
            <a:ext cx="10881360" cy="114300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19" name="Shape 17"/>
          <p:cNvSpPr/>
          <p:nvPr/>
        </p:nvSpPr>
        <p:spPr>
          <a:xfrm>
            <a:off x="640080" y="5074920"/>
            <a:ext cx="109728" cy="1143000"/>
          </a:xfrm>
          <a:prstGeom prst="rect">
            <a:avLst/>
          </a:prstGeom>
          <a:solidFill>
            <a:srgbClr val="C9A647"/>
          </a:solidFill>
          <a:ln/>
        </p:spPr>
      </p:sp>
      <p:sp>
        <p:nvSpPr>
          <p:cNvPr id="20" name="Text 18"/>
          <p:cNvSpPr/>
          <p:nvPr/>
        </p:nvSpPr>
        <p:spPr>
          <a:xfrm>
            <a:off x="960120" y="5184648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9A6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IN DOUBT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960120" y="5422392"/>
            <a:ext cx="10058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Talk to your Athletic Director</a:t>
            </a:r>
            <a:endParaRPr lang="en-US" sz="1900" dirty="0"/>
          </a:p>
        </p:txBody>
      </p:sp>
      <p:sp>
        <p:nvSpPr>
          <p:cNvPr id="22" name="Text 20"/>
          <p:cNvSpPr/>
          <p:nvPr/>
        </p:nvSpPr>
        <p:spPr>
          <a:xfrm>
            <a:off x="960120" y="5788152"/>
            <a:ext cx="7772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AD is the right escalation path for any NIL question, situation, or concern about a player or booster.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8778240" y="5852160"/>
            <a:ext cx="2697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i="1" dirty="0">
                <a:solidFill>
                  <a:srgbClr val="13294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Internal escalation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640080" y="6446520"/>
            <a:ext cx="10881360" cy="36576"/>
          </a:xfrm>
          <a:prstGeom prst="rect">
            <a:avLst/>
          </a:prstGeom>
          <a:solidFill>
            <a:srgbClr val="C9A647"/>
          </a:solidFill>
          <a:ln/>
        </p:spPr>
      </p:sp>
      <p:sp>
        <p:nvSpPr>
          <p:cNvPr id="25" name="Text 23"/>
          <p:cNvSpPr/>
          <p:nvPr/>
        </p:nvSpPr>
        <p:spPr>
          <a:xfrm>
            <a:off x="640080" y="6583680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Source: tssaa.org/name-image-likeness</a:t>
            </a:r>
            <a:endParaRPr lang="en-US" sz="9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D0F22D5-95AC-76B6-8F6B-666700E46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712" y="296333"/>
            <a:ext cx="1519535" cy="18984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EDD9CA-21D8-C4C3-078C-0EA48119E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30" y="499385"/>
            <a:ext cx="4689699" cy="58592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96762A-1839-1F31-9B22-E867291EE9C1}"/>
              </a:ext>
            </a:extLst>
          </p:cNvPr>
          <p:cNvSpPr txBox="1"/>
          <p:nvPr/>
        </p:nvSpPr>
        <p:spPr>
          <a:xfrm>
            <a:off x="5953539" y="2206487"/>
            <a:ext cx="4870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Thank you for your time! </a:t>
            </a:r>
          </a:p>
          <a:p>
            <a:endParaRPr lang="en-US" dirty="0"/>
          </a:p>
          <a:p>
            <a:r>
              <a:rPr lang="en-US" dirty="0"/>
              <a:t>If you have questions, please feel free to email them to </a:t>
            </a:r>
            <a:r>
              <a:rPr lang="en-US" dirty="0">
                <a:hlinkClick r:id="rId3"/>
              </a:rPr>
              <a:t>NILvanaSports@gmail.com</a:t>
            </a:r>
            <a:r>
              <a:rPr lang="en-US" dirty="0"/>
              <a:t> or call Dr. Joshua S. Greer at (731)3366-7040.</a:t>
            </a:r>
          </a:p>
        </p:txBody>
      </p:sp>
    </p:spTree>
    <p:extLst>
      <p:ext uri="{BB962C8B-B14F-4D97-AF65-F5344CB8AC3E}">
        <p14:creationId xmlns:p14="http://schemas.microsoft.com/office/powerpoint/2010/main" val="27742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960120" y="3657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BOTTOM LINE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868680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Three things to remember.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640080" y="1783080"/>
            <a:ext cx="10058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4A546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If you walk away with nothing else, walk away with these.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640080" y="2468880"/>
            <a:ext cx="3520440" cy="365760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7" name="Shape 5"/>
          <p:cNvSpPr/>
          <p:nvPr/>
        </p:nvSpPr>
        <p:spPr>
          <a:xfrm>
            <a:off x="640080" y="2468880"/>
            <a:ext cx="3520440" cy="109728"/>
          </a:xfrm>
          <a:prstGeom prst="rect">
            <a:avLst/>
          </a:prstGeom>
          <a:solidFill>
            <a:srgbClr val="13294B"/>
          </a:solidFill>
          <a:ln/>
        </p:spPr>
      </p:sp>
      <p:sp>
        <p:nvSpPr>
          <p:cNvPr id="8" name="Text 6"/>
          <p:cNvSpPr/>
          <p:nvPr/>
        </p:nvSpPr>
        <p:spPr>
          <a:xfrm>
            <a:off x="1005840" y="2834640"/>
            <a:ext cx="18288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400" b="1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6400" dirty="0"/>
          </a:p>
        </p:txBody>
      </p:sp>
      <p:sp>
        <p:nvSpPr>
          <p:cNvPr id="9" name="Text 7"/>
          <p:cNvSpPr/>
          <p:nvPr/>
        </p:nvSpPr>
        <p:spPr>
          <a:xfrm>
            <a:off x="1005840" y="4023360"/>
            <a:ext cx="2788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Players CAN earn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005840" y="5074920"/>
            <a:ext cx="27889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Student-athletes may receive payment for activities not related to performance… But they can get paid for endorsements, lessons, sponsorships.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4389120" y="2468880"/>
            <a:ext cx="3520440" cy="365760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12" name="Shape 10"/>
          <p:cNvSpPr/>
          <p:nvPr/>
        </p:nvSpPr>
        <p:spPr>
          <a:xfrm>
            <a:off x="4389120" y="2468880"/>
            <a:ext cx="3520440" cy="109728"/>
          </a:xfrm>
          <a:prstGeom prst="rect">
            <a:avLst/>
          </a:prstGeom>
          <a:solidFill>
            <a:srgbClr val="13294B"/>
          </a:solidFill>
          <a:ln/>
        </p:spPr>
      </p:sp>
      <p:sp>
        <p:nvSpPr>
          <p:cNvPr id="13" name="Text 11"/>
          <p:cNvSpPr/>
          <p:nvPr/>
        </p:nvSpPr>
        <p:spPr>
          <a:xfrm>
            <a:off x="4754880" y="2834640"/>
            <a:ext cx="18288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400" b="1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6400" dirty="0"/>
          </a:p>
        </p:txBody>
      </p:sp>
      <p:sp>
        <p:nvSpPr>
          <p:cNvPr id="14" name="Text 12"/>
          <p:cNvSpPr/>
          <p:nvPr/>
        </p:nvSpPr>
        <p:spPr>
          <a:xfrm>
            <a:off x="4754880" y="4023360"/>
            <a:ext cx="2788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school stays out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4754880" y="5074920"/>
            <a:ext cx="27889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uniforms. No school logos. No TSSAA accolades. No coach involvement. No booster clubs. No collectives.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8138160" y="2468880"/>
            <a:ext cx="3520440" cy="365760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17" name="Shape 15"/>
          <p:cNvSpPr/>
          <p:nvPr/>
        </p:nvSpPr>
        <p:spPr>
          <a:xfrm>
            <a:off x="8138160" y="2468880"/>
            <a:ext cx="3520440" cy="109728"/>
          </a:xfrm>
          <a:prstGeom prst="rect">
            <a:avLst/>
          </a:prstGeom>
          <a:solidFill>
            <a:srgbClr val="13294B"/>
          </a:solidFill>
          <a:ln/>
        </p:spPr>
      </p:sp>
      <p:sp>
        <p:nvSpPr>
          <p:cNvPr id="18" name="Text 16"/>
          <p:cNvSpPr/>
          <p:nvPr/>
        </p:nvSpPr>
        <p:spPr>
          <a:xfrm>
            <a:off x="8503920" y="2834640"/>
            <a:ext cx="18288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400" b="1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6400" dirty="0"/>
          </a:p>
        </p:txBody>
      </p:sp>
      <p:sp>
        <p:nvSpPr>
          <p:cNvPr id="19" name="Text 17"/>
          <p:cNvSpPr/>
          <p:nvPr/>
        </p:nvSpPr>
        <p:spPr>
          <a:xfrm>
            <a:off x="8503920" y="4023360"/>
            <a:ext cx="2788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Violations cost eligibility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8503920" y="5074920"/>
            <a:ext cx="27889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second violation means one full year of ineligibility in the sport — a season-ending penalty for any player.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640080" y="6446520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TSSAA Amateur Rule  ·  Slide 2 of 11</a:t>
            </a:r>
            <a:endParaRPr lang="en-US" sz="9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E06EB39-AD51-514E-F3CD-5D10CD331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190" y="299340"/>
            <a:ext cx="1608410" cy="2009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960120" y="3657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WHAT'S ALLOWED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868680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your players CAN do.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640080" y="1783080"/>
            <a:ext cx="10515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4A546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Compensation is permitted — as long as the activity is unrelated to athletic performance and doesn't involve the school.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640080" y="2606040"/>
            <a:ext cx="4206240" cy="3749040"/>
          </a:xfrm>
          <a:prstGeom prst="rect">
            <a:avLst/>
          </a:prstGeom>
          <a:solidFill>
            <a:srgbClr val="2C7A3D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2834640"/>
            <a:ext cx="457200" cy="45720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68680" y="338328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CAP ON EARNINGS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868680" y="3703320"/>
            <a:ext cx="38404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Unlimited</a:t>
            </a:r>
            <a:endParaRPr lang="en-US" sz="5200" dirty="0"/>
          </a:p>
        </p:txBody>
      </p:sp>
      <p:sp>
        <p:nvSpPr>
          <p:cNvPr id="10" name="Text 7"/>
          <p:cNvSpPr/>
          <p:nvPr/>
        </p:nvSpPr>
        <p:spPr>
          <a:xfrm>
            <a:off x="868680" y="5074920"/>
            <a:ext cx="36576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7E8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TSSAA places no limits on what an athlete can earn from endorsements, sponsorships, lessons, or camps.</a:t>
            </a:r>
            <a:endParaRPr lang="en-US" sz="13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080" y="2697480"/>
            <a:ext cx="365760" cy="36576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760720" y="2606040"/>
            <a:ext cx="6217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Endorsements &amp; sponsorships</a:t>
            </a:r>
            <a:endParaRPr lang="en-US" sz="1700" dirty="0"/>
          </a:p>
        </p:txBody>
      </p:sp>
      <p:sp>
        <p:nvSpPr>
          <p:cNvPr id="13" name="Text 9"/>
          <p:cNvSpPr/>
          <p:nvPr/>
        </p:nvSpPr>
        <p:spPr>
          <a:xfrm>
            <a:off x="5760720" y="3017520"/>
            <a:ext cx="6217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Paid promotion for businesses, products, or services.</a:t>
            </a:r>
            <a:endParaRPr lang="en-US" sz="12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080" y="3611880"/>
            <a:ext cx="365760" cy="36576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760720" y="3520440"/>
            <a:ext cx="6217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Private lessons &amp; camps</a:t>
            </a:r>
            <a:endParaRPr lang="en-US" sz="1700" dirty="0"/>
          </a:p>
        </p:txBody>
      </p:sp>
      <p:sp>
        <p:nvSpPr>
          <p:cNvPr id="16" name="Text 11"/>
          <p:cNvSpPr/>
          <p:nvPr/>
        </p:nvSpPr>
        <p:spPr>
          <a:xfrm>
            <a:off x="5760720" y="3931920"/>
            <a:ext cx="6217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Players may charge for instructional services they personally provide.</a:t>
            </a:r>
            <a:endParaRPr lang="en-US" sz="120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080" y="4526280"/>
            <a:ext cx="365760" cy="36576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760720" y="4434840"/>
            <a:ext cx="6217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Social media monetization</a:t>
            </a:r>
            <a:endParaRPr lang="en-US" sz="1700" dirty="0"/>
          </a:p>
        </p:txBody>
      </p:sp>
      <p:sp>
        <p:nvSpPr>
          <p:cNvPr id="19" name="Text 13"/>
          <p:cNvSpPr/>
          <p:nvPr/>
        </p:nvSpPr>
        <p:spPr>
          <a:xfrm>
            <a:off x="5760720" y="4846320"/>
            <a:ext cx="6217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Sponsored posts and brand deals on personal accounts.</a:t>
            </a:r>
            <a:endParaRPr lang="en-US" sz="1200" dirty="0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080" y="5440680"/>
            <a:ext cx="365760" cy="365760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5760720" y="5349240"/>
            <a:ext cx="6217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Officiating &amp; rec-league work</a:t>
            </a:r>
            <a:endParaRPr lang="en-US" sz="1700" dirty="0"/>
          </a:p>
        </p:txBody>
      </p:sp>
      <p:sp>
        <p:nvSpPr>
          <p:cNvPr id="22" name="Text 15"/>
          <p:cNvSpPr/>
          <p:nvPr/>
        </p:nvSpPr>
        <p:spPr>
          <a:xfrm>
            <a:off x="5760720" y="5760720"/>
            <a:ext cx="6217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 for officiating contests or working in city/county rec programs.</a:t>
            </a:r>
            <a:endParaRPr lang="en-US" sz="1200" dirty="0"/>
          </a:p>
        </p:txBody>
      </p:sp>
      <p:sp>
        <p:nvSpPr>
          <p:cNvPr id="23" name="Text 16"/>
          <p:cNvSpPr/>
          <p:nvPr/>
        </p:nvSpPr>
        <p:spPr>
          <a:xfrm>
            <a:off x="640080" y="6446520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TSSAA Amateur Rule  ·  Slide 3 of 11</a:t>
            </a:r>
            <a:endParaRPr lang="en-US" sz="9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DA28B30-4B6C-7698-6818-43E04E43B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3499" y="191502"/>
            <a:ext cx="1449961" cy="1811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960120" y="3657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WHAT'S NOT ALLOWED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868680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Where the line is drawn.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640080" y="1783080"/>
            <a:ext cx="10515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4A546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Anything that suggests — or could reasonably suggest — school endorsement is off limits.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640080" y="2606040"/>
            <a:ext cx="3520440" cy="3291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0DDD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640080" y="2606040"/>
            <a:ext cx="73152" cy="3291840"/>
          </a:xfrm>
          <a:prstGeom prst="rect">
            <a:avLst/>
          </a:prstGeom>
          <a:solidFill>
            <a:srgbClr val="B91C1C"/>
          </a:solidFill>
          <a:ln/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3017520"/>
            <a:ext cx="502920" cy="50292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05840" y="3703320"/>
            <a:ext cx="2788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School uniforms or gear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1005840" y="4572000"/>
            <a:ext cx="27889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Compensated content cannot show the player in their uniform, jersey, or anything bearing the school's name or logo.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4389120" y="2606040"/>
            <a:ext cx="3520440" cy="3291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0DDD3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4389120" y="2606040"/>
            <a:ext cx="73152" cy="3291840"/>
          </a:xfrm>
          <a:prstGeom prst="rect">
            <a:avLst/>
          </a:prstGeom>
          <a:solidFill>
            <a:srgbClr val="B91C1C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0" y="3017520"/>
            <a:ext cx="502920" cy="50292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4754880" y="3703320"/>
            <a:ext cx="2788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TSSAA accolades</a:t>
            </a:r>
            <a:endParaRPr lang="en-US" sz="1900" dirty="0"/>
          </a:p>
        </p:txBody>
      </p:sp>
      <p:sp>
        <p:nvSpPr>
          <p:cNvPr id="15" name="Text 11"/>
          <p:cNvSpPr/>
          <p:nvPr/>
        </p:nvSpPr>
        <p:spPr>
          <a:xfrm>
            <a:off x="4754880" y="4572000"/>
            <a:ext cx="27889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references to championships, titles, all-state honors, or any TSSAA recognition in paid promotions.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8138160" y="2606040"/>
            <a:ext cx="3520440" cy="3291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0DDD3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8138160" y="2606040"/>
            <a:ext cx="73152" cy="3291840"/>
          </a:xfrm>
          <a:prstGeom prst="rect">
            <a:avLst/>
          </a:prstGeom>
          <a:solidFill>
            <a:srgbClr val="B91C1C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20" y="3017520"/>
            <a:ext cx="502920" cy="50292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8503920" y="3703320"/>
            <a:ext cx="2788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Implied school endorsement</a:t>
            </a:r>
            <a:endParaRPr lang="en-US" sz="1900" dirty="0"/>
          </a:p>
        </p:txBody>
      </p:sp>
      <p:sp>
        <p:nvSpPr>
          <p:cNvPr id="20" name="Text 15"/>
          <p:cNvSpPr/>
          <p:nvPr/>
        </p:nvSpPr>
        <p:spPr>
          <a:xfrm>
            <a:off x="8503920" y="4572000"/>
            <a:ext cx="27889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Posts mixing school references with sponsor links — e.g., team photos in the bio above a paid product link — are violations.</a:t>
            </a:r>
            <a:endParaRPr lang="en-US" sz="1300" dirty="0"/>
          </a:p>
        </p:txBody>
      </p:sp>
      <p:sp>
        <p:nvSpPr>
          <p:cNvPr id="21" name="Shape 16"/>
          <p:cNvSpPr/>
          <p:nvPr/>
        </p:nvSpPr>
        <p:spPr>
          <a:xfrm>
            <a:off x="640080" y="6080760"/>
            <a:ext cx="10881360" cy="502920"/>
          </a:xfrm>
          <a:prstGeom prst="rect">
            <a:avLst/>
          </a:prstGeom>
          <a:solidFill>
            <a:srgbClr val="F5F1E8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6199632"/>
            <a:ext cx="274320" cy="27432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280160" y="6080760"/>
            <a:ext cx="10058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i="1" dirty="0">
                <a:solidFill>
                  <a:srgbClr val="1329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a reasonable person could read it as the school endorsing the deal, it's a violation.</a:t>
            </a:r>
            <a:endParaRPr lang="en-US" sz="13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3C1A3CA-FC25-A4E4-772C-B0936182E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8712" y="296333"/>
            <a:ext cx="1519535" cy="18984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A1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960120" y="3657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D4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ROLE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868680"/>
            <a:ext cx="10881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Coach, stay out of it.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640080" y="1828800"/>
            <a:ext cx="10881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C9A647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Every NIL question for your players has the same default answer from you: "Talk to your family."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640080" y="2606040"/>
            <a:ext cx="5486400" cy="3749040"/>
          </a:xfrm>
          <a:prstGeom prst="rect">
            <a:avLst/>
          </a:prstGeom>
          <a:solidFill>
            <a:srgbClr val="1F1216"/>
          </a:solidFill>
          <a:ln w="25400">
            <a:solidFill>
              <a:srgbClr val="B91C1C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2834640"/>
            <a:ext cx="411480" cy="41148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371600" y="283464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kern="0" spc="400" dirty="0">
                <a:solidFill>
                  <a:srgbClr val="B91C1C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NEVER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868680" y="3520440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B9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188720" y="3520440"/>
            <a:ext cx="4754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Facilitate, coordinate, promote, or negotiate a deal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868680" y="4178808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B9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188720" y="4178808"/>
            <a:ext cx="4754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Help a player run their lessons or camp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868680" y="4837176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B9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1188720" y="4837176"/>
            <a:ext cx="4754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 a parent or community member to one of your players for paid lessons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868680" y="5495544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B9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1188720" y="5495544"/>
            <a:ext cx="4754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Connect a player with a booster, donor, or NIL collective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6355080" y="2606040"/>
            <a:ext cx="5166360" cy="3749040"/>
          </a:xfrm>
          <a:prstGeom prst="rect">
            <a:avLst/>
          </a:prstGeom>
          <a:solidFill>
            <a:srgbClr val="12241B"/>
          </a:solidFill>
          <a:ln w="25400">
            <a:solidFill>
              <a:srgbClr val="2C7A3D"/>
            </a:solidFill>
            <a:prstDash val="solid"/>
          </a:ln>
        </p:spPr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0" y="2834640"/>
            <a:ext cx="411480" cy="411480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7086600" y="283464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kern="0" spc="400" dirty="0">
                <a:solidFill>
                  <a:srgbClr val="2C7A3D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OK TO DO</a:t>
            </a:r>
            <a:endParaRPr lang="en-US" sz="2200" dirty="0"/>
          </a:p>
        </p:txBody>
      </p:sp>
      <p:sp>
        <p:nvSpPr>
          <p:cNvPr id="20" name="Text 16"/>
          <p:cNvSpPr/>
          <p:nvPr/>
        </p:nvSpPr>
        <p:spPr>
          <a:xfrm>
            <a:off x="6583680" y="3520440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C7A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</a:t>
            </a: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6903720" y="3520440"/>
            <a:ext cx="4526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 generic educational materials about NIL</a:t>
            </a:r>
            <a:endParaRPr lang="en-US" sz="1300" dirty="0"/>
          </a:p>
        </p:txBody>
      </p:sp>
      <p:sp>
        <p:nvSpPr>
          <p:cNvPr id="22" name="Text 18"/>
          <p:cNvSpPr/>
          <p:nvPr/>
        </p:nvSpPr>
        <p:spPr>
          <a:xfrm>
            <a:off x="6583680" y="4178808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C7A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</a:t>
            </a:r>
            <a:endParaRPr lang="en-US" sz="1600" dirty="0"/>
          </a:p>
        </p:txBody>
      </p:sp>
      <p:sp>
        <p:nvSpPr>
          <p:cNvPr id="23" name="Text 19"/>
          <p:cNvSpPr/>
          <p:nvPr/>
        </p:nvSpPr>
        <p:spPr>
          <a:xfrm>
            <a:off x="6903720" y="4178808"/>
            <a:ext cx="4526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Point families to the free NFHS NIL course</a:t>
            </a:r>
            <a:endParaRPr lang="en-US" sz="1300" dirty="0"/>
          </a:p>
        </p:txBody>
      </p:sp>
      <p:sp>
        <p:nvSpPr>
          <p:cNvPr id="24" name="Text 20"/>
          <p:cNvSpPr/>
          <p:nvPr/>
        </p:nvSpPr>
        <p:spPr>
          <a:xfrm>
            <a:off x="6583680" y="4837176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C7A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</a:t>
            </a:r>
            <a:endParaRPr lang="en-US" sz="1600" dirty="0"/>
          </a:p>
        </p:txBody>
      </p:sp>
      <p:sp>
        <p:nvSpPr>
          <p:cNvPr id="25" name="Text 21"/>
          <p:cNvSpPr/>
          <p:nvPr/>
        </p:nvSpPr>
        <p:spPr>
          <a:xfrm>
            <a:off x="6903720" y="4837176"/>
            <a:ext cx="4526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Tell parents to talk to your athletic director</a:t>
            </a:r>
            <a:endParaRPr lang="en-US" sz="1300" dirty="0"/>
          </a:p>
        </p:txBody>
      </p:sp>
      <p:sp>
        <p:nvSpPr>
          <p:cNvPr id="26" name="Text 22"/>
          <p:cNvSpPr/>
          <p:nvPr/>
        </p:nvSpPr>
        <p:spPr>
          <a:xfrm>
            <a:off x="6583680" y="5495544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C7A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</a:t>
            </a:r>
            <a:endParaRPr lang="en-US" sz="1600" dirty="0"/>
          </a:p>
        </p:txBody>
      </p:sp>
      <p:sp>
        <p:nvSpPr>
          <p:cNvPr id="27" name="Text 23"/>
          <p:cNvSpPr/>
          <p:nvPr/>
        </p:nvSpPr>
        <p:spPr>
          <a:xfrm>
            <a:off x="6903720" y="5495544"/>
            <a:ext cx="4526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Encourage players to consult a parent or attorney</a:t>
            </a:r>
            <a:endParaRPr lang="en-US" sz="1300" dirty="0"/>
          </a:p>
        </p:txBody>
      </p:sp>
      <p:sp>
        <p:nvSpPr>
          <p:cNvPr id="28" name="Text 24"/>
          <p:cNvSpPr/>
          <p:nvPr/>
        </p:nvSpPr>
        <p:spPr>
          <a:xfrm>
            <a:off x="640080" y="6492240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8A96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TSSAA Amateur Rule  ·  Slide 5 of 11</a:t>
            </a:r>
            <a:endParaRPr lang="en-US" sz="9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3133B6C-9DF1-E612-06B9-ED397CEEF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289" y="235776"/>
            <a:ext cx="1350151" cy="16868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05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960120" y="3657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PENALTIES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868680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a violation costs.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640080" y="1783080"/>
            <a:ext cx="10515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4A546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Penalties escalate quickly. The school is expected to enforce them.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640080" y="2468880"/>
            <a:ext cx="1280160" cy="1143000"/>
          </a:xfrm>
          <a:prstGeom prst="rect">
            <a:avLst/>
          </a:prstGeom>
          <a:solidFill>
            <a:srgbClr val="C9A647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2468880"/>
            <a:ext cx="1280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1ST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640080" y="3108960"/>
            <a:ext cx="1280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kern="0" spc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VIOLATION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2057400" y="2468880"/>
            <a:ext cx="9464040" cy="114300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10" name="Text 8"/>
          <p:cNvSpPr/>
          <p:nvPr/>
        </p:nvSpPr>
        <p:spPr>
          <a:xfrm>
            <a:off x="2286000" y="2606040"/>
            <a:ext cx="8961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200" dirty="0">
                <a:solidFill>
                  <a:srgbClr val="13294B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FORMAL WARNING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286000" y="2971800"/>
            <a:ext cx="90068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Player receives a written warning, must return any awards or money received in violation, and must immediately remove the offending endorsement, ad, or sponsorship.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640080" y="3794760"/>
            <a:ext cx="1280160" cy="1143000"/>
          </a:xfrm>
          <a:prstGeom prst="rect">
            <a:avLst/>
          </a:prstGeom>
          <a:solidFill>
            <a:srgbClr val="D97706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94760"/>
            <a:ext cx="1280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2ND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640080" y="4434840"/>
            <a:ext cx="1280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kern="0" spc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VIOLATION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2057400" y="3794760"/>
            <a:ext cx="9464040" cy="114300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16" name="Text 14"/>
          <p:cNvSpPr/>
          <p:nvPr/>
        </p:nvSpPr>
        <p:spPr>
          <a:xfrm>
            <a:off x="2286000" y="3931920"/>
            <a:ext cx="8961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200" dirty="0">
                <a:solidFill>
                  <a:srgbClr val="13294B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ONE YEAR INELIGIBLE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2286000" y="4297680"/>
            <a:ext cx="90068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Player is ineligible for ALL interscholastic athletics at every level for one full year from the date of the TSSAA's determination — a season-ender, possibly a career-ender.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640080" y="5120640"/>
            <a:ext cx="1280160" cy="1143000"/>
          </a:xfrm>
          <a:prstGeom prst="rect">
            <a:avLst/>
          </a:prstGeom>
          <a:solidFill>
            <a:srgbClr val="B91C1C"/>
          </a:solidFill>
          <a:ln/>
        </p:spPr>
      </p:sp>
      <p:sp>
        <p:nvSpPr>
          <p:cNvPr id="19" name="Text 17"/>
          <p:cNvSpPr/>
          <p:nvPr/>
        </p:nvSpPr>
        <p:spPr>
          <a:xfrm>
            <a:off x="640080" y="5120640"/>
            <a:ext cx="1280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3RD</a:t>
            </a:r>
            <a:endParaRPr lang="en-US" sz="2800" dirty="0"/>
          </a:p>
        </p:txBody>
      </p:sp>
      <p:sp>
        <p:nvSpPr>
          <p:cNvPr id="20" name="Text 18"/>
          <p:cNvSpPr/>
          <p:nvPr/>
        </p:nvSpPr>
        <p:spPr>
          <a:xfrm>
            <a:off x="640080" y="5760720"/>
            <a:ext cx="1280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kern="0" spc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VIOLATION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2057400" y="5120640"/>
            <a:ext cx="9464040" cy="114300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22" name="Text 20"/>
          <p:cNvSpPr/>
          <p:nvPr/>
        </p:nvSpPr>
        <p:spPr>
          <a:xfrm>
            <a:off x="2286000" y="5257800"/>
            <a:ext cx="8961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200" dirty="0">
                <a:solidFill>
                  <a:srgbClr val="13294B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EXECUTIVE DIRECTOR DECIDES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2286000" y="5623560"/>
            <a:ext cx="90068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Penalty determined by the TSSAA Executive Director based on the nature of the violation and whether it was knowing, deliberate, or in reckless disregard of the rule.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640080" y="6446520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TSSAA Amateur Rule  ·  Slide 6 of 11</a:t>
            </a:r>
            <a:endParaRPr lang="en-US" sz="9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F529387-8107-24A8-F1AB-BC0535D03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905" y="192659"/>
            <a:ext cx="1519535" cy="18984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06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960120" y="3657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BOOSTERS &amp; COLLECTIVES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868680"/>
            <a:ext cx="109728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Booster clubs and collectives — both off limits.</a:t>
            </a:r>
            <a:endParaRPr lang="en-US" sz="3600" dirty="0"/>
          </a:p>
        </p:txBody>
      </p:sp>
      <p:sp>
        <p:nvSpPr>
          <p:cNvPr id="5" name="Shape 3"/>
          <p:cNvSpPr/>
          <p:nvPr/>
        </p:nvSpPr>
        <p:spPr>
          <a:xfrm>
            <a:off x="640080" y="2286000"/>
            <a:ext cx="10881360" cy="1463040"/>
          </a:xfrm>
          <a:prstGeom prst="rect">
            <a:avLst/>
          </a:prstGeom>
          <a:solidFill>
            <a:srgbClr val="13294B"/>
          </a:solidFill>
          <a:ln/>
        </p:spPr>
      </p:sp>
      <p:sp>
        <p:nvSpPr>
          <p:cNvPr id="6" name="Text 4"/>
          <p:cNvSpPr/>
          <p:nvPr/>
        </p:nvSpPr>
        <p:spPr>
          <a:xfrm>
            <a:off x="868680" y="2194560"/>
            <a:ext cx="731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8000" b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8000" dirty="0"/>
          </a:p>
        </p:txBody>
      </p:sp>
      <p:sp>
        <p:nvSpPr>
          <p:cNvPr id="7" name="Text 5"/>
          <p:cNvSpPr/>
          <p:nvPr/>
        </p:nvSpPr>
        <p:spPr>
          <a:xfrm>
            <a:off x="1554480" y="2468880"/>
            <a:ext cx="97840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Any payment from a booster club or collective could reasonably suggest the endorsement or sponsorship of the TSSAA school. That's enough to make it a violation.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640080" y="4114800"/>
            <a:ext cx="5349240" cy="2194560"/>
          </a:xfrm>
          <a:prstGeom prst="rect">
            <a:avLst/>
          </a:prstGeom>
          <a:solidFill>
            <a:srgbClr val="F5F1E8"/>
          </a:solidFill>
          <a:ln/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" y="4434840"/>
            <a:ext cx="457200" cy="45720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960120" y="4983480"/>
            <a:ext cx="4709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Booster Clubs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960120" y="5486400"/>
            <a:ext cx="4709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school booster club, parent group, or any school support organization cannot directly pay a student-athlete for the use of their name, image, or likeness.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6172200" y="4114800"/>
            <a:ext cx="5349240" cy="2194560"/>
          </a:xfrm>
          <a:prstGeom prst="rect">
            <a:avLst/>
          </a:prstGeom>
          <a:solidFill>
            <a:srgbClr val="F5F1E8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4434840"/>
            <a:ext cx="457200" cy="45720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6492240" y="4983480"/>
            <a:ext cx="4709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NIL Collectives</a:t>
            </a:r>
            <a:endParaRPr lang="en-US" sz="2200" dirty="0"/>
          </a:p>
        </p:txBody>
      </p:sp>
      <p:sp>
        <p:nvSpPr>
          <p:cNvPr id="15" name="Text 11"/>
          <p:cNvSpPr/>
          <p:nvPr/>
        </p:nvSpPr>
        <p:spPr>
          <a:xfrm>
            <a:off x="6492240" y="5486400"/>
            <a:ext cx="4709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school cannot route money to a player through an NIL collective. School association with a collective counts as implied sponsorship of the activity.</a:t>
            </a:r>
            <a:endParaRPr lang="en-US" sz="1300" dirty="0"/>
          </a:p>
        </p:txBody>
      </p:sp>
      <p:sp>
        <p:nvSpPr>
          <p:cNvPr id="16" name="Text 12"/>
          <p:cNvSpPr/>
          <p:nvPr/>
        </p:nvSpPr>
        <p:spPr>
          <a:xfrm>
            <a:off x="640080" y="6492240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TSSAA Amateur Rule  ·  Slide 7 of 11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07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960120" y="3657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CAMPS &amp; LESSONS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86868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Player-run camps and private lessons.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640080" y="1828800"/>
            <a:ext cx="10515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4A546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These are allowed — but the rules around school facilities and advertising are strict.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640080" y="2514600"/>
            <a:ext cx="5349240" cy="1874520"/>
          </a:xfrm>
          <a:prstGeom prst="rect">
            <a:avLst/>
          </a:prstGeom>
          <a:solidFill>
            <a:srgbClr val="FFFFFF"/>
          </a:solidFill>
          <a:ln w="12700">
            <a:solidFill>
              <a:srgbClr val="E0DDD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640080" y="2514600"/>
            <a:ext cx="73152" cy="1874520"/>
          </a:xfrm>
          <a:prstGeom prst="rect">
            <a:avLst/>
          </a:prstGeom>
          <a:solidFill>
            <a:srgbClr val="B91C1C"/>
          </a:solidFill>
          <a:ln/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834640"/>
            <a:ext cx="365760" cy="36576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417320" y="2788920"/>
            <a:ext cx="4343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school in the ad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417320" y="3291840"/>
            <a:ext cx="4343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school's name cannot appear in any advertisement, flyer, or social post promoting the camp or lessons.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6172200" y="2514600"/>
            <a:ext cx="5349240" cy="1874520"/>
          </a:xfrm>
          <a:prstGeom prst="rect">
            <a:avLst/>
          </a:prstGeom>
          <a:solidFill>
            <a:srgbClr val="FFFFFF"/>
          </a:solidFill>
          <a:ln w="12700">
            <a:solidFill>
              <a:srgbClr val="E0DDD3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6172200" y="2514600"/>
            <a:ext cx="73152" cy="1874520"/>
          </a:xfrm>
          <a:prstGeom prst="rect">
            <a:avLst/>
          </a:prstGeom>
          <a:solidFill>
            <a:srgbClr val="B91C1C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20" y="2834640"/>
            <a:ext cx="365760" cy="36576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6949440" y="2788920"/>
            <a:ext cx="4343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Coach cannot assist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6949440" y="3291840"/>
            <a:ext cx="4343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Helping a player run their lessons or camp would suggest school endorsement. Stay out completely.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640080" y="4572000"/>
            <a:ext cx="5349240" cy="1874520"/>
          </a:xfrm>
          <a:prstGeom prst="rect">
            <a:avLst/>
          </a:prstGeom>
          <a:solidFill>
            <a:srgbClr val="FFFFFF"/>
          </a:solidFill>
          <a:ln w="12700">
            <a:solidFill>
              <a:srgbClr val="E0DDD3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640080" y="4572000"/>
            <a:ext cx="73152" cy="1874520"/>
          </a:xfrm>
          <a:prstGeom prst="rect">
            <a:avLst/>
          </a:prstGeom>
          <a:solidFill>
            <a:srgbClr val="2C7A3D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892040"/>
            <a:ext cx="365760" cy="36576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417320" y="4846320"/>
            <a:ext cx="4343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Use of school facilities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1417320" y="5349240"/>
            <a:ext cx="4343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player must follow the same usage agreement and pay the same fees as any other student renting the facility.</a:t>
            </a:r>
            <a:endParaRPr lang="en-US" sz="1200" dirty="0"/>
          </a:p>
        </p:txBody>
      </p:sp>
      <p:sp>
        <p:nvSpPr>
          <p:cNvPr id="21" name="Shape 16"/>
          <p:cNvSpPr/>
          <p:nvPr/>
        </p:nvSpPr>
        <p:spPr>
          <a:xfrm>
            <a:off x="6172200" y="4572000"/>
            <a:ext cx="5349240" cy="1874520"/>
          </a:xfrm>
          <a:prstGeom prst="rect">
            <a:avLst/>
          </a:prstGeom>
          <a:solidFill>
            <a:srgbClr val="FFFFFF"/>
          </a:solidFill>
          <a:ln w="12700">
            <a:solidFill>
              <a:srgbClr val="E0DDD3"/>
            </a:solidFill>
            <a:prstDash val="solid"/>
          </a:ln>
        </p:spPr>
      </p:sp>
      <p:sp>
        <p:nvSpPr>
          <p:cNvPr id="22" name="Shape 17"/>
          <p:cNvSpPr/>
          <p:nvPr/>
        </p:nvSpPr>
        <p:spPr>
          <a:xfrm>
            <a:off x="6172200" y="4572000"/>
            <a:ext cx="73152" cy="1874520"/>
          </a:xfrm>
          <a:prstGeom prst="rect">
            <a:avLst/>
          </a:prstGeom>
          <a:solidFill>
            <a:srgbClr val="2C7A3D"/>
          </a:solidFill>
          <a:ln/>
        </p:spPr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520" y="4892040"/>
            <a:ext cx="365760" cy="365760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6949440" y="4846320"/>
            <a:ext cx="4343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Tell people the location privately</a:t>
            </a:r>
            <a:endParaRPr lang="en-US" sz="1600" dirty="0"/>
          </a:p>
        </p:txBody>
      </p:sp>
      <p:sp>
        <p:nvSpPr>
          <p:cNvPr id="25" name="Text 19"/>
          <p:cNvSpPr/>
          <p:nvPr/>
        </p:nvSpPr>
        <p:spPr>
          <a:xfrm>
            <a:off x="6949440" y="5349240"/>
            <a:ext cx="4343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Once contacted, the player can share the location — even if it's the school. Just don't put it in the ad.</a:t>
            </a:r>
            <a:endParaRPr lang="en-US" sz="1200" dirty="0"/>
          </a:p>
        </p:txBody>
      </p:sp>
      <p:sp>
        <p:nvSpPr>
          <p:cNvPr id="26" name="Text 20"/>
          <p:cNvSpPr/>
          <p:nvPr/>
        </p:nvSpPr>
        <p:spPr>
          <a:xfrm>
            <a:off x="640080" y="6537960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TSSAA Amateur Rule  ·  Slide 8 of 11</a:t>
            </a:r>
            <a:endParaRPr lang="en-US" sz="9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3A16EFB-95B1-8A55-2D0E-83161A1FC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8712" y="296333"/>
            <a:ext cx="1519535" cy="18984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9A6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08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960120" y="3657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COACH FAQ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86868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329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Real questions, straight answers.</a:t>
            </a:r>
            <a:endParaRPr lang="en-US" sz="3600" dirty="0"/>
          </a:p>
        </p:txBody>
      </p:sp>
      <p:sp>
        <p:nvSpPr>
          <p:cNvPr id="5" name="Shape 3"/>
          <p:cNvSpPr/>
          <p:nvPr/>
        </p:nvSpPr>
        <p:spPr>
          <a:xfrm>
            <a:off x="640080" y="1874520"/>
            <a:ext cx="914400" cy="960120"/>
          </a:xfrm>
          <a:prstGeom prst="rect">
            <a:avLst/>
          </a:prstGeom>
          <a:solidFill>
            <a:srgbClr val="B91C1C"/>
          </a:solidFill>
          <a:ln/>
        </p:spPr>
      </p:sp>
      <p:sp>
        <p:nvSpPr>
          <p:cNvPr id="6" name="Text 4"/>
          <p:cNvSpPr/>
          <p:nvPr/>
        </p:nvSpPr>
        <p:spPr>
          <a:xfrm>
            <a:off x="640080" y="1874520"/>
            <a:ext cx="9144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NO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1691640" y="1874520"/>
            <a:ext cx="9829800" cy="96012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8" name="Text 6"/>
          <p:cNvSpPr/>
          <p:nvPr/>
        </p:nvSpPr>
        <p:spPr>
          <a:xfrm>
            <a:off x="1874520" y="1965960"/>
            <a:ext cx="9509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329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Q: </a:t>
            </a:r>
            <a:r>
              <a:rPr lang="en-US" sz="1200" dirty="0">
                <a:solidFill>
                  <a:srgbClr val="1329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parent calls asking if my QB will give their 12-year-old private lessons. Can I refer them?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1874520" y="2377440"/>
            <a:ext cx="9509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A: </a:t>
            </a:r>
            <a:r>
              <a:rPr lang="en-US" sz="1200" i="1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No. A coach directing someone to a player for paid lessons reasonably suggests school endorsement.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640080" y="2971800"/>
            <a:ext cx="914400" cy="960120"/>
          </a:xfrm>
          <a:prstGeom prst="rect">
            <a:avLst/>
          </a:prstGeom>
          <a:solidFill>
            <a:srgbClr val="B91C1C"/>
          </a:solidFill>
          <a:ln/>
        </p:spPr>
      </p:sp>
      <p:sp>
        <p:nvSpPr>
          <p:cNvPr id="11" name="Text 9"/>
          <p:cNvSpPr/>
          <p:nvPr/>
        </p:nvSpPr>
        <p:spPr>
          <a:xfrm>
            <a:off x="640080" y="2971800"/>
            <a:ext cx="9144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NO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1691640" y="2971800"/>
            <a:ext cx="9829800" cy="96012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13" name="Text 11"/>
          <p:cNvSpPr/>
          <p:nvPr/>
        </p:nvSpPr>
        <p:spPr>
          <a:xfrm>
            <a:off x="1874520" y="3063240"/>
            <a:ext cx="9509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329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Q: </a:t>
            </a:r>
            <a:r>
              <a:rPr lang="en-US" sz="1200" dirty="0">
                <a:solidFill>
                  <a:srgbClr val="1329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My WR posts a sponsored brand link. His Instagram bio mentions our team. Is that OK?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1874520" y="3474720"/>
            <a:ext cx="9509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A: </a:t>
            </a:r>
            <a:r>
              <a:rPr lang="en-US" sz="1200" i="1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No. School references in the same profile as the paid link create implied endorsement.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40080" y="4069080"/>
            <a:ext cx="914400" cy="960120"/>
          </a:xfrm>
          <a:prstGeom prst="rect">
            <a:avLst/>
          </a:prstGeom>
          <a:solidFill>
            <a:srgbClr val="B91C1C"/>
          </a:solidFill>
          <a:ln/>
        </p:spPr>
      </p:sp>
      <p:sp>
        <p:nvSpPr>
          <p:cNvPr id="16" name="Text 14"/>
          <p:cNvSpPr/>
          <p:nvPr/>
        </p:nvSpPr>
        <p:spPr>
          <a:xfrm>
            <a:off x="640080" y="4069080"/>
            <a:ext cx="9144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NO</a:t>
            </a:r>
            <a:endParaRPr lang="en-US" sz="2200" dirty="0"/>
          </a:p>
        </p:txBody>
      </p:sp>
      <p:sp>
        <p:nvSpPr>
          <p:cNvPr id="17" name="Shape 15"/>
          <p:cNvSpPr/>
          <p:nvPr/>
        </p:nvSpPr>
        <p:spPr>
          <a:xfrm>
            <a:off x="1691640" y="4069080"/>
            <a:ext cx="9829800" cy="96012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18" name="Text 16"/>
          <p:cNvSpPr/>
          <p:nvPr/>
        </p:nvSpPr>
        <p:spPr>
          <a:xfrm>
            <a:off x="1874520" y="4160520"/>
            <a:ext cx="9509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329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Q: </a:t>
            </a:r>
            <a:r>
              <a:rPr lang="en-US" sz="1200" dirty="0">
                <a:solidFill>
                  <a:srgbClr val="1329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I help my player negotiate his sponsorship deal — even just review the contract?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1874520" y="4572000"/>
            <a:ext cx="9509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A: </a:t>
            </a:r>
            <a:r>
              <a:rPr lang="en-US" sz="1200" i="1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No. Negotiating, coordinating, or facilitating any NIL agreement is prohibited.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640080" y="5166360"/>
            <a:ext cx="914400" cy="960120"/>
          </a:xfrm>
          <a:prstGeom prst="rect">
            <a:avLst/>
          </a:prstGeom>
          <a:solidFill>
            <a:srgbClr val="2C7A3D"/>
          </a:solidFill>
          <a:ln/>
        </p:spPr>
      </p:sp>
      <p:sp>
        <p:nvSpPr>
          <p:cNvPr id="21" name="Text 19"/>
          <p:cNvSpPr/>
          <p:nvPr/>
        </p:nvSpPr>
        <p:spPr>
          <a:xfrm>
            <a:off x="640080" y="5166360"/>
            <a:ext cx="9144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YES</a:t>
            </a:r>
            <a:endParaRPr lang="en-US" sz="2200" dirty="0"/>
          </a:p>
        </p:txBody>
      </p:sp>
      <p:sp>
        <p:nvSpPr>
          <p:cNvPr id="22" name="Shape 20"/>
          <p:cNvSpPr/>
          <p:nvPr/>
        </p:nvSpPr>
        <p:spPr>
          <a:xfrm>
            <a:off x="1691640" y="5166360"/>
            <a:ext cx="9829800" cy="960120"/>
          </a:xfrm>
          <a:prstGeom prst="rect">
            <a:avLst/>
          </a:prstGeom>
          <a:solidFill>
            <a:srgbClr val="F5F1E8"/>
          </a:solidFill>
          <a:ln/>
        </p:spPr>
      </p:sp>
      <p:sp>
        <p:nvSpPr>
          <p:cNvPr id="23" name="Text 21"/>
          <p:cNvSpPr/>
          <p:nvPr/>
        </p:nvSpPr>
        <p:spPr>
          <a:xfrm>
            <a:off x="1874520" y="5257800"/>
            <a:ext cx="9509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329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Q: </a:t>
            </a:r>
            <a:r>
              <a:rPr lang="en-US" sz="1200" dirty="0">
                <a:solidFill>
                  <a:srgbClr val="1329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I share a free NIL education resource with the team and their parents?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1874520" y="5669280"/>
            <a:ext cx="9509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A: </a:t>
            </a:r>
            <a:r>
              <a:rPr lang="en-US" sz="1200" i="1" dirty="0">
                <a:solidFill>
                  <a:srgbClr val="4A54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Yes. Generic educational materials and advice on factors to consider are permitted.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640080" y="6492240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4A546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TSSAA Amateur Rule  ·  Slide 9 of 11</a:t>
            </a:r>
            <a:endParaRPr lang="en-US" sz="9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2FD459E-4610-9488-12AE-B204F07C1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767" y="335689"/>
            <a:ext cx="1231673" cy="15388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1403</Words>
  <Application>Microsoft Macintosh PowerPoint</Application>
  <PresentationFormat>Widescreen</PresentationFormat>
  <Paragraphs>178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Consolas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TSSAA NIL &amp; The Amateur Rule</dc:title>
  <dc:subject>PptxGenJS Presentation</dc:subject>
  <dc:creator>Cumberland University</dc:creator>
  <cp:lastModifiedBy>Joshua Greer</cp:lastModifiedBy>
  <cp:revision>2</cp:revision>
  <dcterms:created xsi:type="dcterms:W3CDTF">2026-05-07T23:30:46Z</dcterms:created>
  <dcterms:modified xsi:type="dcterms:W3CDTF">2026-05-08T14:23:02Z</dcterms:modified>
</cp:coreProperties>
</file>